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2"/>
  </p:notesMasterIdLst>
  <p:sldIdLst>
    <p:sldId id="256" r:id="rId5"/>
    <p:sldId id="257" r:id="rId6"/>
    <p:sldId id="259" r:id="rId7"/>
    <p:sldId id="260" r:id="rId8"/>
    <p:sldId id="261" r:id="rId9"/>
    <p:sldId id="263" r:id="rId10"/>
    <p:sldId id="269" r:id="rId11"/>
    <p:sldId id="272" r:id="rId12"/>
    <p:sldId id="264" r:id="rId13"/>
    <p:sldId id="265" r:id="rId14"/>
    <p:sldId id="266" r:id="rId15"/>
    <p:sldId id="267" r:id="rId16"/>
    <p:sldId id="273" r:id="rId17"/>
    <p:sldId id="275" r:id="rId18"/>
    <p:sldId id="274" r:id="rId19"/>
    <p:sldId id="270"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46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p:restoredTop sz="81657" autoAdjust="0"/>
  </p:normalViewPr>
  <p:slideViewPr>
    <p:cSldViewPr snapToGrid="0">
      <p:cViewPr varScale="1">
        <p:scale>
          <a:sx n="74" d="100"/>
          <a:sy n="74" d="100"/>
        </p:scale>
        <p:origin x="1027" y="72"/>
      </p:cViewPr>
      <p:guideLst>
        <p:guide pos="446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58E30-8B0E-3D4A-B4F9-4F5788961FBE}"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08B6C-8A43-5644-B4BB-E95D157C2B82}" type="slidenum">
              <a:rPr lang="en-US" smtClean="0"/>
              <a:t>‹#›</a:t>
            </a:fld>
            <a:endParaRPr lang="en-US"/>
          </a:p>
        </p:txBody>
      </p:sp>
    </p:spTree>
    <p:extLst>
      <p:ext uri="{BB962C8B-B14F-4D97-AF65-F5344CB8AC3E}">
        <p14:creationId xmlns:p14="http://schemas.microsoft.com/office/powerpoint/2010/main" val="254521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p>
          <a:p>
            <a:r>
              <a:rPr lang="en-US" dirty="0"/>
              <a:t>We hope you all are doing well.</a:t>
            </a:r>
          </a:p>
          <a:p>
            <a:r>
              <a:rPr lang="en-US" dirty="0"/>
              <a:t>So Here we are – Team Explorers!</a:t>
            </a:r>
          </a:p>
          <a:p>
            <a:r>
              <a:rPr lang="en-US" dirty="0"/>
              <a:t>We’ll be presenting the Material Selection process for Towbar System</a:t>
            </a:r>
          </a:p>
          <a:p>
            <a:r>
              <a:rPr lang="en-US" dirty="0"/>
              <a:t>By the Glimpse of picture itself, it explicitly clearly the towbar system design will be made specifically for Aviation Ground Operations like – Pushback </a:t>
            </a:r>
          </a:p>
          <a:p>
            <a:r>
              <a:rPr lang="en-US" dirty="0"/>
              <a:t>So, Without Wasting any more time, Lets explore the process!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a:t>
            </a:fld>
            <a:endParaRPr lang="en-US"/>
          </a:p>
        </p:txBody>
      </p:sp>
    </p:spTree>
    <p:extLst>
      <p:ext uri="{BB962C8B-B14F-4D97-AF65-F5344CB8AC3E}">
        <p14:creationId xmlns:p14="http://schemas.microsoft.com/office/powerpoint/2010/main" val="2884696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laid constraints, 5 Material Indices have been utilized to address all the design constraints. </a:t>
            </a:r>
          </a:p>
          <a:p>
            <a:r>
              <a:rPr lang="en-US" dirty="0"/>
              <a:t>Case – I addresses the stiffness criteria</a:t>
            </a:r>
          </a:p>
          <a:p>
            <a:r>
              <a:rPr lang="en-US" dirty="0"/>
              <a:t>Followed by Case – II which comes from Vibration Limited Design factor to avoid resonance prone low frequency profile</a:t>
            </a:r>
          </a:p>
          <a:p>
            <a:r>
              <a:rPr lang="en-US"/>
              <a:t>Case – III considers the Fracture toughness aspect , Finally Case – IV deals with the Strength Criteria coupled with Cost</a:t>
            </a:r>
          </a:p>
          <a:p>
            <a:endParaRPr lang="en-US"/>
          </a:p>
          <a:p>
            <a:r>
              <a:rPr lang="en-US"/>
              <a:t>Finally, CASE – V, Aims at limiting Longitudinal Excitations in the design </a:t>
            </a:r>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10</a:t>
            </a:fld>
            <a:endParaRPr lang="en-US"/>
          </a:p>
        </p:txBody>
      </p:sp>
    </p:spTree>
    <p:extLst>
      <p:ext uri="{BB962C8B-B14F-4D97-AF65-F5344CB8AC3E}">
        <p14:creationId xmlns:p14="http://schemas.microsoft.com/office/powerpoint/2010/main" val="31342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After scrolling through the Material Indices, Lets begin with Case – I: Stiffness Criteria  </a:t>
            </a:r>
          </a:p>
          <a:p>
            <a:r>
              <a:rPr lang="en-US" dirty="0"/>
              <a:t>Followed by</a:t>
            </a:r>
          </a:p>
          <a:p>
            <a:r>
              <a:rPr lang="en-US" dirty="0"/>
              <a:t>Case – II for Vibration Limited Design</a:t>
            </a:r>
          </a:p>
          <a:p>
            <a:r>
              <a:rPr lang="en-US" dirty="0"/>
              <a:t>The red lines indicate the selection lines</a:t>
            </a:r>
          </a:p>
          <a:p>
            <a:r>
              <a:rPr lang="en-US" dirty="0"/>
              <a:t>Green line indicate the value of baseline material </a:t>
            </a:r>
            <a:r>
              <a:rPr lang="en-US" dirty="0" err="1"/>
              <a:t>i.e</a:t>
            </a:r>
            <a:r>
              <a:rPr lang="en-US" dirty="0"/>
              <a:t> AISI 4130 in our case. </a:t>
            </a:r>
          </a:p>
          <a:p>
            <a:r>
              <a:rPr lang="en-US" dirty="0"/>
              <a:t>We’ll continue our discussions in next slides</a:t>
            </a:r>
          </a:p>
        </p:txBody>
      </p:sp>
      <p:sp>
        <p:nvSpPr>
          <p:cNvPr id="4" name="Slide Number Placeholder 3"/>
          <p:cNvSpPr>
            <a:spLocks noGrp="1"/>
          </p:cNvSpPr>
          <p:nvPr>
            <p:ph type="sldNum" sz="quarter" idx="5"/>
          </p:nvPr>
        </p:nvSpPr>
        <p:spPr/>
        <p:txBody>
          <a:bodyPr/>
          <a:lstStyle/>
          <a:p>
            <a:fld id="{5FD08B6C-8A43-5644-B4BB-E95D157C2B82}" type="slidenum">
              <a:rPr lang="en-US" smtClean="0"/>
              <a:t>11</a:t>
            </a:fld>
            <a:endParaRPr lang="en-US"/>
          </a:p>
        </p:txBody>
      </p:sp>
    </p:spTree>
    <p:extLst>
      <p:ext uri="{BB962C8B-B14F-4D97-AF65-F5344CB8AC3E}">
        <p14:creationId xmlns:p14="http://schemas.microsoft.com/office/powerpoint/2010/main" val="3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Screening Process begins analogous with the Case – I (Stiffness Criteria) , Screenings other seven categories</a:t>
            </a:r>
          </a:p>
          <a:p>
            <a:r>
              <a:rPr lang="en-US" dirty="0"/>
              <a:t>Then further screening under Case –II (Vibration limited Design) leads to four categories of material i.e. Technical Ceramics , Composites, Metals and Natural Materials</a:t>
            </a:r>
          </a:p>
          <a:p>
            <a:endParaRPr lang="en-US" dirty="0"/>
          </a:p>
          <a:p>
            <a:r>
              <a:rPr lang="en-US" dirty="0"/>
              <a:t>Then further screening under the Case – III (Fracture Toughness Material Indices), it is further screened into 1 Composites , 4 Technical Ceramics, 8 Metals</a:t>
            </a:r>
          </a:p>
          <a:p>
            <a:r>
              <a:rPr lang="en-US" dirty="0"/>
              <a:t>We continue the Screening Process, until this point, we have screened until the Case - III</a:t>
            </a:r>
          </a:p>
        </p:txBody>
      </p:sp>
      <p:sp>
        <p:nvSpPr>
          <p:cNvPr id="4" name="Slide Number Placeholder 3"/>
          <p:cNvSpPr>
            <a:spLocks noGrp="1"/>
          </p:cNvSpPr>
          <p:nvPr>
            <p:ph type="sldNum" sz="quarter" idx="5"/>
          </p:nvPr>
        </p:nvSpPr>
        <p:spPr/>
        <p:txBody>
          <a:bodyPr/>
          <a:lstStyle/>
          <a:p>
            <a:fld id="{5FD08B6C-8A43-5644-B4BB-E95D157C2B82}" type="slidenum">
              <a:rPr lang="en-US" smtClean="0"/>
              <a:t>12</a:t>
            </a:fld>
            <a:endParaRPr lang="en-US"/>
          </a:p>
        </p:txBody>
      </p:sp>
    </p:spTree>
    <p:extLst>
      <p:ext uri="{BB962C8B-B14F-4D97-AF65-F5344CB8AC3E}">
        <p14:creationId xmlns:p14="http://schemas.microsoft.com/office/powerpoint/2010/main" val="163232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 III deals with Fracture Toughness Criteria , wherein the Bounding Box of Yield Strength initially calculated , indicated by Blue line, is used to narrow down the search</a:t>
            </a:r>
          </a:p>
          <a:p>
            <a:r>
              <a:rPr lang="en-US" dirty="0"/>
              <a:t>Yellow Area highlighted is our target area in Case – III</a:t>
            </a:r>
          </a:p>
          <a:p>
            <a:r>
              <a:rPr lang="en-US" dirty="0"/>
              <a:t>We further screen materials out on Strength criteria to get a Light, Strong &amp; Cheap Character. </a:t>
            </a:r>
          </a:p>
          <a:p>
            <a:r>
              <a:rPr lang="en-US" dirty="0"/>
              <a:t>Case – IV (A) further screens out on Light &amp; Strong , Strength Criteria</a:t>
            </a:r>
          </a:p>
        </p:txBody>
      </p:sp>
      <p:sp>
        <p:nvSpPr>
          <p:cNvPr id="4" name="Slide Number Placeholder 3"/>
          <p:cNvSpPr>
            <a:spLocks noGrp="1"/>
          </p:cNvSpPr>
          <p:nvPr>
            <p:ph type="sldNum" sz="quarter" idx="5"/>
          </p:nvPr>
        </p:nvSpPr>
        <p:spPr/>
        <p:txBody>
          <a:bodyPr/>
          <a:lstStyle/>
          <a:p>
            <a:fld id="{5FD08B6C-8A43-5644-B4BB-E95D157C2B82}" type="slidenum">
              <a:rPr lang="en-US" smtClean="0"/>
              <a:t>13</a:t>
            </a:fld>
            <a:endParaRPr lang="en-US"/>
          </a:p>
        </p:txBody>
      </p:sp>
    </p:spTree>
    <p:extLst>
      <p:ext uri="{BB962C8B-B14F-4D97-AF65-F5344CB8AC3E}">
        <p14:creationId xmlns:p14="http://schemas.microsoft.com/office/powerpoint/2010/main" val="283047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Observed Alumina is our final material selected, it comes with advantages to the entire design of towbar by including the elements of High Mechanical Strength, High Compressive Strength, Optimal Bending Resistance as required for the current application,</a:t>
            </a:r>
          </a:p>
          <a:p>
            <a:r>
              <a:rPr lang="en-US" dirty="0"/>
              <a:t>Displays Good NVH behavior, would be able to effectively prevent longitudinal excitations and lateral excitations to a certain extent </a:t>
            </a:r>
          </a:p>
          <a:p>
            <a:r>
              <a:rPr lang="en-US" dirty="0"/>
              <a:t>Finally, the overall design will be lightweight , making the towbar operation agile on the lines of ‘Easy to Operate’ by the Aviation Ground Staff. </a:t>
            </a:r>
          </a:p>
        </p:txBody>
      </p:sp>
      <p:sp>
        <p:nvSpPr>
          <p:cNvPr id="4" name="Slide Number Placeholder 3"/>
          <p:cNvSpPr>
            <a:spLocks noGrp="1"/>
          </p:cNvSpPr>
          <p:nvPr>
            <p:ph type="sldNum" sz="quarter" idx="5"/>
          </p:nvPr>
        </p:nvSpPr>
        <p:spPr/>
        <p:txBody>
          <a:bodyPr/>
          <a:lstStyle/>
          <a:p>
            <a:fld id="{5FD08B6C-8A43-5644-B4BB-E95D157C2B82}" type="slidenum">
              <a:rPr lang="en-US" smtClean="0"/>
              <a:t>14</a:t>
            </a:fld>
            <a:endParaRPr lang="en-US"/>
          </a:p>
        </p:txBody>
      </p:sp>
    </p:spTree>
    <p:extLst>
      <p:ext uri="{BB962C8B-B14F-4D97-AF65-F5344CB8AC3E}">
        <p14:creationId xmlns:p14="http://schemas.microsoft.com/office/powerpoint/2010/main" val="201341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In the Case IV(B), Cost criteria is introduced along with the Strength Criteria, to rule out material choices based on cost. </a:t>
            </a:r>
          </a:p>
        </p:txBody>
      </p:sp>
      <p:sp>
        <p:nvSpPr>
          <p:cNvPr id="4" name="Slide Number Placeholder 3"/>
          <p:cNvSpPr>
            <a:spLocks noGrp="1"/>
          </p:cNvSpPr>
          <p:nvPr>
            <p:ph type="sldNum" sz="quarter" idx="5"/>
          </p:nvPr>
        </p:nvSpPr>
        <p:spPr/>
        <p:txBody>
          <a:bodyPr/>
          <a:lstStyle/>
          <a:p>
            <a:fld id="{5FD08B6C-8A43-5644-B4BB-E95D157C2B82}" type="slidenum">
              <a:rPr lang="en-US" smtClean="0"/>
              <a:t>15</a:t>
            </a:fld>
            <a:endParaRPr lang="en-US"/>
          </a:p>
        </p:txBody>
      </p:sp>
    </p:spTree>
    <p:extLst>
      <p:ext uri="{BB962C8B-B14F-4D97-AF65-F5344CB8AC3E}">
        <p14:creationId xmlns:p14="http://schemas.microsoft.com/office/powerpoint/2010/main" val="1923536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further screen the materials based on Case – IV (A) : Strength Criteria and then coupled with Light, Strong and Cost Criteria </a:t>
            </a:r>
          </a:p>
          <a:p>
            <a:r>
              <a:rPr lang="en-US" dirty="0"/>
              <a:t>After the Case 4(B) screening on the lines of Cost, We are left with only two material candidates </a:t>
            </a:r>
            <a:r>
              <a:rPr lang="en-US" dirty="0" err="1"/>
              <a:t>i.e</a:t>
            </a:r>
            <a:endParaRPr lang="en-US" dirty="0"/>
          </a:p>
          <a:p>
            <a:r>
              <a:rPr lang="en-US" dirty="0"/>
              <a:t>Al203 and Stainless Steel </a:t>
            </a:r>
          </a:p>
          <a:p>
            <a:r>
              <a:rPr lang="en-US" dirty="0"/>
              <a:t>After evaluating it against the Case – V, our final material selected is Alumina </a:t>
            </a:r>
          </a:p>
        </p:txBody>
      </p:sp>
      <p:sp>
        <p:nvSpPr>
          <p:cNvPr id="4" name="Slide Number Placeholder 3"/>
          <p:cNvSpPr>
            <a:spLocks noGrp="1"/>
          </p:cNvSpPr>
          <p:nvPr>
            <p:ph type="sldNum" sz="quarter" idx="5"/>
          </p:nvPr>
        </p:nvSpPr>
        <p:spPr/>
        <p:txBody>
          <a:bodyPr/>
          <a:lstStyle/>
          <a:p>
            <a:fld id="{5FD08B6C-8A43-5644-B4BB-E95D157C2B82}" type="slidenum">
              <a:rPr lang="en-US" smtClean="0"/>
              <a:t>16</a:t>
            </a:fld>
            <a:endParaRPr lang="en-US"/>
          </a:p>
        </p:txBody>
      </p:sp>
    </p:spTree>
    <p:extLst>
      <p:ext uri="{BB962C8B-B14F-4D97-AF65-F5344CB8AC3E}">
        <p14:creationId xmlns:p14="http://schemas.microsoft.com/office/powerpoint/2010/main" val="376609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Observed Alumina is our final material selected, it comes with advantages to the entire design of towbar by including the elements of High Mechanical Strength, High Compressive Strength, Optimal Bending Resistance as required for the current application,</a:t>
            </a:r>
          </a:p>
          <a:p>
            <a:r>
              <a:rPr lang="en-US" dirty="0"/>
              <a:t>Displays Good NVH behavior, would be able to effectively prevent longitudinal excitations and lateral excitations to a certain extent </a:t>
            </a:r>
          </a:p>
          <a:p>
            <a:r>
              <a:rPr lang="en-US" dirty="0"/>
              <a:t>Finally, the overall design will be lightweight , making the towbar operation agile on the lines of ‘Easy to Operate’ by the Aviation Ground Staff. </a:t>
            </a:r>
          </a:p>
        </p:txBody>
      </p:sp>
      <p:sp>
        <p:nvSpPr>
          <p:cNvPr id="4" name="Slide Number Placeholder 3"/>
          <p:cNvSpPr>
            <a:spLocks noGrp="1"/>
          </p:cNvSpPr>
          <p:nvPr>
            <p:ph type="sldNum" sz="quarter" idx="5"/>
          </p:nvPr>
        </p:nvSpPr>
        <p:spPr/>
        <p:txBody>
          <a:bodyPr/>
          <a:lstStyle/>
          <a:p>
            <a:fld id="{5FD08B6C-8A43-5644-B4BB-E95D157C2B82}" type="slidenum">
              <a:rPr lang="en-US" smtClean="0"/>
              <a:t>17</a:t>
            </a:fld>
            <a:endParaRPr lang="en-US"/>
          </a:p>
        </p:txBody>
      </p:sp>
    </p:spTree>
    <p:extLst>
      <p:ext uri="{BB962C8B-B14F-4D97-AF65-F5344CB8AC3E}">
        <p14:creationId xmlns:p14="http://schemas.microsoft.com/office/powerpoint/2010/main" val="270787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 </a:t>
            </a:r>
          </a:p>
          <a:p>
            <a:endParaRPr lang="en-US" dirty="0"/>
          </a:p>
          <a:p>
            <a:r>
              <a:rPr lang="en-US" dirty="0"/>
              <a:t>Why Towbar ? As to what’s the driving force or the motivation behind selecting towbar as a topic for our study</a:t>
            </a:r>
          </a:p>
          <a:p>
            <a:r>
              <a:rPr lang="en-US" dirty="0"/>
              <a:t>As we know, With Aircraft’s devoid of Reverse mechanism, that’s the reason they need a vehicle to push them back on the runway </a:t>
            </a:r>
          </a:p>
          <a:p>
            <a:r>
              <a:rPr lang="en-US" dirty="0"/>
              <a:t>Towbar serves the function.</a:t>
            </a:r>
          </a:p>
          <a:p>
            <a:r>
              <a:rPr lang="en-US" dirty="0"/>
              <a:t>Towbar is very integral part of very important part of the ground operations, used as mechanical linkage in between the NLG i.e., Nose Landing Gear and the pushback truck. It’s used for Pushback and Pull-up operations for wide range of Aircraft somehow significant dynamics are involved in its design. It holds for roughly 0.36% of the operational costs of the Aviation Industry</a:t>
            </a:r>
          </a:p>
        </p:txBody>
      </p:sp>
      <p:sp>
        <p:nvSpPr>
          <p:cNvPr id="4" name="Slide Number Placeholder 3"/>
          <p:cNvSpPr>
            <a:spLocks noGrp="1"/>
          </p:cNvSpPr>
          <p:nvPr>
            <p:ph type="sldNum" sz="quarter" idx="5"/>
          </p:nvPr>
        </p:nvSpPr>
        <p:spPr/>
        <p:txBody>
          <a:bodyPr/>
          <a:lstStyle/>
          <a:p>
            <a:fld id="{5FD08B6C-8A43-5644-B4BB-E95D157C2B82}" type="slidenum">
              <a:rPr lang="en-US" smtClean="0"/>
              <a:t>2</a:t>
            </a:fld>
            <a:endParaRPr lang="en-US"/>
          </a:p>
        </p:txBody>
      </p:sp>
    </p:spTree>
    <p:extLst>
      <p:ext uri="{BB962C8B-B14F-4D97-AF65-F5344CB8AC3E}">
        <p14:creationId xmlns:p14="http://schemas.microsoft.com/office/powerpoint/2010/main" val="63762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We’ll talk through the design baselines involved in the given process</a:t>
            </a:r>
          </a:p>
          <a:p>
            <a:r>
              <a:rPr lang="en-US" dirty="0"/>
              <a:t>The base material utilized extensively is – AISI 4130 referred from different A3 OEM manuals, Product Application for the given project is limited to Commercial Passenger Aircraft Towing Operations</a:t>
            </a:r>
          </a:p>
          <a:p>
            <a:r>
              <a:rPr lang="en-US" dirty="0"/>
              <a:t>Design Baselines in this case has been taken as the Narrow Body Airbus A321 Aircraft, Maximum Take-Off Weight would be one of the design load constraints to lead the analysis further</a:t>
            </a:r>
          </a:p>
        </p:txBody>
      </p:sp>
      <p:sp>
        <p:nvSpPr>
          <p:cNvPr id="4" name="Slide Number Placeholder 3"/>
          <p:cNvSpPr>
            <a:spLocks noGrp="1"/>
          </p:cNvSpPr>
          <p:nvPr>
            <p:ph type="sldNum" sz="quarter" idx="5"/>
          </p:nvPr>
        </p:nvSpPr>
        <p:spPr/>
        <p:txBody>
          <a:bodyPr/>
          <a:lstStyle/>
          <a:p>
            <a:fld id="{5FD08B6C-8A43-5644-B4BB-E95D157C2B82}" type="slidenum">
              <a:rPr lang="en-US" smtClean="0"/>
              <a:t>3</a:t>
            </a:fld>
            <a:endParaRPr lang="en-US"/>
          </a:p>
        </p:txBody>
      </p:sp>
    </p:spTree>
    <p:extLst>
      <p:ext uri="{BB962C8B-B14F-4D97-AF65-F5344CB8AC3E}">
        <p14:creationId xmlns:p14="http://schemas.microsoft.com/office/powerpoint/2010/main" val="241961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talks about the Design Regulations &amp; Constraints which come over due to Federal Aviation Regulations set up by Federal Aviation Administration</a:t>
            </a:r>
          </a:p>
          <a:p>
            <a:endParaRPr lang="en-US" dirty="0"/>
          </a:p>
          <a:p>
            <a:r>
              <a:rPr lang="en-US" dirty="0"/>
              <a:t>Length of Towbar is constrained under by Upper Bounds and Lower Bounds for Safe Operations by FAA under Title 14 and advisory AC 00-65</a:t>
            </a:r>
          </a:p>
          <a:p>
            <a:r>
              <a:rPr lang="en-US" dirty="0"/>
              <a:t>Even the Factory of Safety for towing operations have been specified, it ranges from 1.5 – 1.95, for our analysis we’ll be hitting the right-extreme </a:t>
            </a:r>
            <a:r>
              <a:rPr lang="en-US" dirty="0" err="1"/>
              <a:t>i.e</a:t>
            </a:r>
            <a:r>
              <a:rPr lang="en-US" dirty="0"/>
              <a:t> 1.95</a:t>
            </a:r>
          </a:p>
        </p:txBody>
      </p:sp>
      <p:sp>
        <p:nvSpPr>
          <p:cNvPr id="4" name="Slide Number Placeholder 3"/>
          <p:cNvSpPr>
            <a:spLocks noGrp="1"/>
          </p:cNvSpPr>
          <p:nvPr>
            <p:ph type="sldNum" sz="quarter" idx="5"/>
          </p:nvPr>
        </p:nvSpPr>
        <p:spPr/>
        <p:txBody>
          <a:bodyPr/>
          <a:lstStyle/>
          <a:p>
            <a:fld id="{5FD08B6C-8A43-5644-B4BB-E95D157C2B82}" type="slidenum">
              <a:rPr lang="en-US" smtClean="0"/>
              <a:t>4</a:t>
            </a:fld>
            <a:endParaRPr lang="en-US"/>
          </a:p>
        </p:txBody>
      </p:sp>
    </p:spTree>
    <p:extLst>
      <p:ext uri="{BB962C8B-B14F-4D97-AF65-F5344CB8AC3E}">
        <p14:creationId xmlns:p14="http://schemas.microsoft.com/office/powerpoint/2010/main" val="1424195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start to glance through the factors involved in the given design, starting with load profile, as to what all loads the tow bar is subjected to.</a:t>
            </a:r>
          </a:p>
          <a:p>
            <a:r>
              <a:rPr lang="en-US" dirty="0"/>
              <a:t>The load profile reference has been taken from Experimental tests conducted by A3 and US Army Material Technology Laboratory </a:t>
            </a:r>
          </a:p>
          <a:p>
            <a:r>
              <a:rPr lang="en-US" dirty="0"/>
              <a:t>Majority of the Load is Axial Load, due to axis-symmetric pushback operations, Followed by significant amount of Bending Load which is due to the friction between Lunette and Pintle</a:t>
            </a:r>
          </a:p>
          <a:p>
            <a:r>
              <a:rPr lang="en-US" dirty="0"/>
              <a:t>Torsional load is zero to very minimalistic</a:t>
            </a:r>
          </a:p>
          <a:p>
            <a:r>
              <a:rPr lang="en-US" dirty="0">
                <a:latin typeface="Times New Roman" panose="02020603050405020304" pitchFamily="18" charset="0"/>
                <a:cs typeface="Times New Roman" panose="02020603050405020304" pitchFamily="18" charset="0"/>
              </a:rPr>
              <a:t>(Due to Universal Joint Connections at ends)</a:t>
            </a:r>
          </a:p>
          <a:p>
            <a:r>
              <a:rPr lang="en-US" dirty="0">
                <a:latin typeface="Times New Roman" panose="02020603050405020304" pitchFamily="18" charset="0"/>
                <a:cs typeface="Times New Roman" panose="02020603050405020304" pitchFamily="18" charset="0"/>
              </a:rPr>
              <a:t>(To allow adequate </a:t>
            </a:r>
            <a:r>
              <a:rPr lang="en-US" i="1" dirty="0">
                <a:latin typeface="Times New Roman" panose="02020603050405020304" pitchFamily="18" charset="0"/>
                <a:cs typeface="Times New Roman" panose="02020603050405020304" pitchFamily="18" charset="0"/>
              </a:rPr>
              <a:t>degree</a:t>
            </a:r>
            <a:r>
              <a:rPr lang="en-US" dirty="0">
                <a:latin typeface="Times New Roman" panose="02020603050405020304" pitchFamily="18" charset="0"/>
                <a:cs typeface="Times New Roman" panose="02020603050405020304" pitchFamily="18" charset="0"/>
              </a:rPr>
              <a:t> of freedom about rotation)</a:t>
            </a:r>
          </a:p>
          <a:p>
            <a:r>
              <a:rPr lang="en-US" dirty="0">
                <a:latin typeface="Times New Roman" panose="02020603050405020304" pitchFamily="18" charset="0"/>
                <a:cs typeface="Times New Roman" panose="02020603050405020304" pitchFamily="18" charset="0"/>
              </a:rPr>
              <a:t>Swaying forces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along lateral movements have been neglected due to low-speed operations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5</a:t>
            </a:fld>
            <a:endParaRPr lang="en-US"/>
          </a:p>
        </p:txBody>
      </p:sp>
    </p:spTree>
    <p:extLst>
      <p:ext uri="{BB962C8B-B14F-4D97-AF65-F5344CB8AC3E}">
        <p14:creationId xmlns:p14="http://schemas.microsoft.com/office/powerpoint/2010/main" val="303207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after observing through the load profile, We’ll further formulate our problem. </a:t>
            </a:r>
          </a:p>
          <a:p>
            <a:endParaRPr lang="en-US" dirty="0"/>
          </a:p>
          <a:p>
            <a:r>
              <a:rPr lang="en-US" dirty="0"/>
              <a:t>Starting with Function, Function: A Tow Bar System for Aviation Ground Operation</a:t>
            </a:r>
          </a:p>
          <a:p>
            <a:endParaRPr lang="en-US" dirty="0"/>
          </a:p>
          <a:p>
            <a:r>
              <a:rPr lang="en-US" dirty="0"/>
              <a:t>Then, further diving into the constraints, lets begin with geometric constraints, wherein the minimum length and maximum length is specified as per Federal Aviation Regulation</a:t>
            </a:r>
          </a:p>
          <a:p>
            <a:r>
              <a:rPr lang="en-US" dirty="0"/>
              <a:t>Lunette and Pintle Dimensions are Fixed</a:t>
            </a:r>
          </a:p>
        </p:txBody>
      </p:sp>
      <p:sp>
        <p:nvSpPr>
          <p:cNvPr id="4" name="Slide Number Placeholder 3"/>
          <p:cNvSpPr>
            <a:spLocks noGrp="1"/>
          </p:cNvSpPr>
          <p:nvPr>
            <p:ph type="sldNum" sz="quarter" idx="5"/>
          </p:nvPr>
        </p:nvSpPr>
        <p:spPr/>
        <p:txBody>
          <a:bodyPr/>
          <a:lstStyle/>
          <a:p>
            <a:fld id="{5FD08B6C-8A43-5644-B4BB-E95D157C2B82}" type="slidenum">
              <a:rPr lang="en-US" smtClean="0"/>
              <a:t>6</a:t>
            </a:fld>
            <a:endParaRPr lang="en-US"/>
          </a:p>
        </p:txBody>
      </p:sp>
    </p:spTree>
    <p:extLst>
      <p:ext uri="{BB962C8B-B14F-4D97-AF65-F5344CB8AC3E}">
        <p14:creationId xmlns:p14="http://schemas.microsoft.com/office/powerpoint/2010/main" val="294085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with the constraints in the next slide</a:t>
            </a:r>
          </a:p>
          <a:p>
            <a:r>
              <a:rPr lang="en-US" dirty="0"/>
              <a:t>Stiffness Criterion: to adequately withstand deformations across the given structure of towbar</a:t>
            </a:r>
          </a:p>
          <a:p>
            <a:endParaRPr lang="en-US" dirty="0"/>
          </a:p>
          <a:p>
            <a:r>
              <a:rPr lang="en-US" dirty="0"/>
              <a:t>Further, talking about the NVH Criterion, The ability to damp axis-symmetric excitations </a:t>
            </a:r>
          </a:p>
          <a:p>
            <a:endParaRPr lang="en-US" dirty="0"/>
          </a:p>
          <a:p>
            <a:r>
              <a:rPr lang="en-US" dirty="0"/>
              <a:t>The towbar should posses adequate fracture toughness to resist crack propagations during its operational hour. </a:t>
            </a:r>
          </a:p>
          <a:p>
            <a:endParaRPr lang="en-US" dirty="0"/>
          </a:p>
          <a:p>
            <a:r>
              <a:rPr lang="en-US" dirty="0"/>
              <a:t>Lastly, It should posses Corrosion Resistance. </a:t>
            </a:r>
          </a:p>
        </p:txBody>
      </p:sp>
      <p:sp>
        <p:nvSpPr>
          <p:cNvPr id="4" name="Slide Number Placeholder 3"/>
          <p:cNvSpPr>
            <a:spLocks noGrp="1"/>
          </p:cNvSpPr>
          <p:nvPr>
            <p:ph type="sldNum" sz="quarter" idx="5"/>
          </p:nvPr>
        </p:nvSpPr>
        <p:spPr/>
        <p:txBody>
          <a:bodyPr/>
          <a:lstStyle/>
          <a:p>
            <a:fld id="{5FD08B6C-8A43-5644-B4BB-E95D157C2B82}" type="slidenum">
              <a:rPr lang="en-US" smtClean="0"/>
              <a:t>7</a:t>
            </a:fld>
            <a:endParaRPr lang="en-US"/>
          </a:p>
        </p:txBody>
      </p:sp>
    </p:spTree>
    <p:extLst>
      <p:ext uri="{BB962C8B-B14F-4D97-AF65-F5344CB8AC3E}">
        <p14:creationId xmlns:p14="http://schemas.microsoft.com/office/powerpoint/2010/main" val="47701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Ability to withstand Column Buckling and Shell buckling The area should be distributed in such a way that the design could prevent buckling</a:t>
            </a:r>
          </a:p>
          <a:p>
            <a:endParaRPr lang="en-US" dirty="0"/>
          </a:p>
          <a:p>
            <a:r>
              <a:rPr lang="en-US" dirty="0"/>
              <a:t>Now coming to the objective of the problem is to minimize mass and minimize cost, </a:t>
            </a:r>
          </a:p>
          <a:p>
            <a:r>
              <a:rPr lang="en-US" dirty="0"/>
              <a:t>(Minimizing Mass would empower the design on the lines of ‘Ease of Operation’ by Ground Staff and Minimize Cost would certainly reduce the operating cost, as it accounts for roughly 0.36% of the operational cost component of the aviation operations. </a:t>
            </a:r>
          </a:p>
        </p:txBody>
      </p:sp>
      <p:sp>
        <p:nvSpPr>
          <p:cNvPr id="4" name="Slide Number Placeholder 3"/>
          <p:cNvSpPr>
            <a:spLocks noGrp="1"/>
          </p:cNvSpPr>
          <p:nvPr>
            <p:ph type="sldNum" sz="quarter" idx="5"/>
          </p:nvPr>
        </p:nvSpPr>
        <p:spPr/>
        <p:txBody>
          <a:bodyPr/>
          <a:lstStyle/>
          <a:p>
            <a:fld id="{5FD08B6C-8A43-5644-B4BB-E95D157C2B82}" type="slidenum">
              <a:rPr lang="en-US" smtClean="0"/>
              <a:t>8</a:t>
            </a:fld>
            <a:endParaRPr lang="en-US"/>
          </a:p>
        </p:txBody>
      </p:sp>
    </p:spTree>
    <p:extLst>
      <p:ext uri="{BB962C8B-B14F-4D97-AF65-F5344CB8AC3E}">
        <p14:creationId xmlns:p14="http://schemas.microsoft.com/office/powerpoint/2010/main" val="232065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bounding boxes in the selection procedure, have been based on the Strength Criterion i.e., Yield Strength</a:t>
            </a:r>
          </a:p>
          <a:p>
            <a:r>
              <a:rPr lang="en-US" dirty="0"/>
              <a:t>In the calculations, Maximum Cross-Sectional Area and Minimum Cross-Sectional Area which is coherent with lunette and pintle design for the Aircraft have taken the basis for the bounding boxes for the selection process</a:t>
            </a:r>
          </a:p>
          <a:p>
            <a:endParaRPr lang="en-US" dirty="0"/>
          </a:p>
          <a:p>
            <a:r>
              <a:rPr lang="en-US" dirty="0"/>
              <a:t>Four Possible Tube Cross Sectional Area’s define the Maximum and Minimum Yield Strength for the Given application. </a:t>
            </a:r>
          </a:p>
          <a:p>
            <a:r>
              <a:rPr lang="en-US" dirty="0"/>
              <a:t>Yield Strength Range after calculations lies between 410 MPa and 940 MPa respectively. </a:t>
            </a:r>
          </a:p>
        </p:txBody>
      </p:sp>
      <p:sp>
        <p:nvSpPr>
          <p:cNvPr id="4" name="Slide Number Placeholder 3"/>
          <p:cNvSpPr>
            <a:spLocks noGrp="1"/>
          </p:cNvSpPr>
          <p:nvPr>
            <p:ph type="sldNum" sz="quarter" idx="5"/>
          </p:nvPr>
        </p:nvSpPr>
        <p:spPr/>
        <p:txBody>
          <a:bodyPr/>
          <a:lstStyle/>
          <a:p>
            <a:fld id="{5FD08B6C-8A43-5644-B4BB-E95D157C2B82}" type="slidenum">
              <a:rPr lang="en-US" smtClean="0"/>
              <a:t>9</a:t>
            </a:fld>
            <a:endParaRPr lang="en-US"/>
          </a:p>
        </p:txBody>
      </p:sp>
    </p:spTree>
    <p:extLst>
      <p:ext uri="{BB962C8B-B14F-4D97-AF65-F5344CB8AC3E}">
        <p14:creationId xmlns:p14="http://schemas.microsoft.com/office/powerpoint/2010/main" val="632470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68928" y="3512644"/>
            <a:ext cx="4265752" cy="246221"/>
          </a:xfrm>
        </p:spPr>
        <p:txBody>
          <a:bodyPr anchor="t"/>
          <a:lstStyle>
            <a:lvl1pPr marL="0" indent="0" algn="l">
              <a:lnSpc>
                <a:spcPct val="100000"/>
              </a:lnSpc>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Presenter Name</a:t>
            </a:r>
          </a:p>
        </p:txBody>
      </p:sp>
      <p:grpSp>
        <p:nvGrpSpPr>
          <p:cNvPr id="88" name="Group 87">
            <a:extLst>
              <a:ext uri="{FF2B5EF4-FFF2-40B4-BE49-F238E27FC236}">
                <a16:creationId xmlns:a16="http://schemas.microsoft.com/office/drawing/2014/main" id="{32D705F4-66FC-4445-A2DF-A6A481D2978E}"/>
              </a:ext>
            </a:extLst>
          </p:cNvPr>
          <p:cNvGrpSpPr/>
          <p:nvPr userDrawn="1"/>
        </p:nvGrpSpPr>
        <p:grpSpPr>
          <a:xfrm>
            <a:off x="401059" y="399023"/>
            <a:ext cx="274320" cy="212725"/>
            <a:chOff x="11343190" y="687636"/>
            <a:chExt cx="274320" cy="212725"/>
          </a:xfrm>
        </p:grpSpPr>
        <p:cxnSp>
          <p:nvCxnSpPr>
            <p:cNvPr id="89" name="Straight Connector 88">
              <a:extLst>
                <a:ext uri="{FF2B5EF4-FFF2-40B4-BE49-F238E27FC236}">
                  <a16:creationId xmlns:a16="http://schemas.microsoft.com/office/drawing/2014/main" id="{E108C30F-E145-2D4E-A954-673F6C5BAE06}"/>
                </a:ext>
              </a:extLst>
            </p:cNvPr>
            <p:cNvCxnSpPr/>
            <p:nvPr/>
          </p:nvCxnSpPr>
          <p:spPr>
            <a:xfrm>
              <a:off x="11343190" y="687636"/>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A828DF-2F75-3946-A018-2EFB7DBF2002}"/>
                </a:ext>
              </a:extLst>
            </p:cNvPr>
            <p:cNvCxnSpPr/>
            <p:nvPr/>
          </p:nvCxnSpPr>
          <p:spPr>
            <a:xfrm>
              <a:off x="11343190" y="758544"/>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C0BD958-94D8-9D4F-BF03-4398CCDEF41F}"/>
                </a:ext>
              </a:extLst>
            </p:cNvPr>
            <p:cNvCxnSpPr/>
            <p:nvPr/>
          </p:nvCxnSpPr>
          <p:spPr>
            <a:xfrm>
              <a:off x="11343190" y="829452"/>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7F9DA8D-12BC-274D-96EA-CBF9AA504ABA}"/>
                </a:ext>
              </a:extLst>
            </p:cNvPr>
            <p:cNvCxnSpPr/>
            <p:nvPr/>
          </p:nvCxnSpPr>
          <p:spPr>
            <a:xfrm>
              <a:off x="11343190" y="900361"/>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E322D460-392B-1C4D-9198-FA12C00C1BDC}"/>
              </a:ext>
            </a:extLst>
          </p:cNvPr>
          <p:cNvSpPr/>
          <p:nvPr userDrawn="1"/>
        </p:nvSpPr>
        <p:spPr>
          <a:xfrm>
            <a:off x="0" y="4861932"/>
            <a:ext cx="579863" cy="1996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LT Std" pitchFamily="2" charset="0"/>
              <a:ea typeface="+mn-ea"/>
              <a:cs typeface="+mn-cs"/>
            </a:endParaRPr>
          </a:p>
        </p:txBody>
      </p:sp>
      <p:sp>
        <p:nvSpPr>
          <p:cNvPr id="171" name="Text Placeholder 170">
            <a:extLst>
              <a:ext uri="{FF2B5EF4-FFF2-40B4-BE49-F238E27FC236}">
                <a16:creationId xmlns:a16="http://schemas.microsoft.com/office/drawing/2014/main" id="{F097ABE9-E407-6F41-BEC5-2A6EECED9AC8}"/>
              </a:ext>
            </a:extLst>
          </p:cNvPr>
          <p:cNvSpPr>
            <a:spLocks noGrp="1"/>
          </p:cNvSpPr>
          <p:nvPr>
            <p:ph type="body" sz="quarter" idx="10" hasCustomPrompt="1"/>
          </p:nvPr>
        </p:nvSpPr>
        <p:spPr>
          <a:xfrm>
            <a:off x="1368927" y="3795786"/>
            <a:ext cx="4265751" cy="221599"/>
          </a:xfrm>
        </p:spPr>
        <p:txBody>
          <a:bodyPr/>
          <a:lstStyle>
            <a:lvl1pPr>
              <a:lnSpc>
                <a:spcPct val="100000"/>
              </a:lnSpc>
              <a:buNone/>
              <a:defRPr sz="1400">
                <a:solidFill>
                  <a:schemeClr val="accent2"/>
                </a:solidFill>
                <a:latin typeface="Sabon Next LT" panose="02000500000000000000" pitchFamily="2" charset="0"/>
                <a:cs typeface="Sabon Next LT" panose="02000500000000000000" pitchFamily="2" charset="0"/>
              </a:defRPr>
            </a:lvl1pPr>
            <a:lvl2pPr>
              <a:buNone/>
              <a:defRPr sz="1400">
                <a:solidFill>
                  <a:schemeClr val="accent2"/>
                </a:solidFill>
                <a:latin typeface="Sabon Next LT" panose="02000500000000000000" pitchFamily="2" charset="0"/>
                <a:cs typeface="Sabon Next LT" panose="02000500000000000000" pitchFamily="2" charset="0"/>
              </a:defRPr>
            </a:lvl2pPr>
            <a:lvl3pPr>
              <a:buNone/>
              <a:defRPr sz="1400">
                <a:solidFill>
                  <a:schemeClr val="accent2"/>
                </a:solidFill>
                <a:latin typeface="Sabon Next LT" panose="02000500000000000000" pitchFamily="2" charset="0"/>
                <a:cs typeface="Sabon Next LT" panose="02000500000000000000" pitchFamily="2" charset="0"/>
              </a:defRPr>
            </a:lvl3pPr>
            <a:lvl4pPr>
              <a:buNone/>
              <a:defRPr sz="1400">
                <a:solidFill>
                  <a:schemeClr val="accent2"/>
                </a:solidFill>
                <a:latin typeface="Sabon Next LT" panose="02000500000000000000" pitchFamily="2" charset="0"/>
                <a:cs typeface="Sabon Next LT" panose="02000500000000000000" pitchFamily="2" charset="0"/>
              </a:defRPr>
            </a:lvl4pPr>
            <a:lvl5pPr>
              <a:buNone/>
              <a:defRPr sz="1400">
                <a:solidFill>
                  <a:schemeClr val="accent2"/>
                </a:solidFill>
                <a:latin typeface="Sabon Next LT" panose="02000500000000000000" pitchFamily="2" charset="0"/>
                <a:cs typeface="Sabon Next LT" panose="02000500000000000000" pitchFamily="2" charset="0"/>
              </a:defRPr>
            </a:lvl5pPr>
          </a:lstStyle>
          <a:p>
            <a:pPr lvl="0"/>
            <a:r>
              <a:rPr lang="en-US" dirty="0"/>
              <a:t>Presenter Title</a:t>
            </a:r>
          </a:p>
        </p:txBody>
      </p:sp>
      <p:sp>
        <p:nvSpPr>
          <p:cNvPr id="2" name="Title 1"/>
          <p:cNvSpPr>
            <a:spLocks noGrp="1"/>
          </p:cNvSpPr>
          <p:nvPr>
            <p:ph type="ctrTitle" hasCustomPrompt="1"/>
          </p:nvPr>
        </p:nvSpPr>
        <p:spPr>
          <a:xfrm>
            <a:off x="1368927" y="1371600"/>
            <a:ext cx="4615014" cy="2013756"/>
          </a:xfrm>
        </p:spPr>
        <p:txBody>
          <a:bodyPr anchor="t"/>
          <a:lstStyle>
            <a:lvl1pPr algn="l">
              <a:lnSpc>
                <a:spcPct val="80000"/>
              </a:lnSpc>
              <a:defRPr sz="5400">
                <a:solidFill>
                  <a:schemeClr val="bg1"/>
                </a:solidFill>
              </a:defRPr>
            </a:lvl1pPr>
          </a:lstStyle>
          <a:p>
            <a:r>
              <a:rPr lang="en-US" dirty="0"/>
              <a:t>Click to</a:t>
            </a:r>
            <a:br>
              <a:rPr lang="en-US" dirty="0"/>
            </a:br>
            <a:r>
              <a:rPr lang="en-US" dirty="0"/>
              <a:t>Edit Slide</a:t>
            </a:r>
            <a:br>
              <a:rPr lang="en-US" dirty="0"/>
            </a:br>
            <a:r>
              <a:rPr lang="en-US" dirty="0"/>
              <a:t>Deck Title</a:t>
            </a:r>
          </a:p>
        </p:txBody>
      </p:sp>
      <p:sp>
        <p:nvSpPr>
          <p:cNvPr id="173" name="Text Placeholder 172">
            <a:extLst>
              <a:ext uri="{FF2B5EF4-FFF2-40B4-BE49-F238E27FC236}">
                <a16:creationId xmlns:a16="http://schemas.microsoft.com/office/drawing/2014/main" id="{82831C63-B528-2C4F-AEBC-7A2CD24AD5DE}"/>
              </a:ext>
            </a:extLst>
          </p:cNvPr>
          <p:cNvSpPr>
            <a:spLocks noGrp="1"/>
          </p:cNvSpPr>
          <p:nvPr>
            <p:ph type="body" sz="quarter" idx="11" hasCustomPrompt="1"/>
          </p:nvPr>
        </p:nvSpPr>
        <p:spPr>
          <a:xfrm rot="16200000">
            <a:off x="-1386170" y="2708307"/>
            <a:ext cx="3825237" cy="138499"/>
          </a:xfrm>
        </p:spPr>
        <p:txBody>
          <a:bodyPr/>
          <a:lstStyle>
            <a:lvl1pPr>
              <a:lnSpc>
                <a:spcPct val="100000"/>
              </a:lnSpc>
              <a:buFontTx/>
              <a:buNone/>
              <a:defRPr sz="900" spc="300">
                <a:solidFill>
                  <a:schemeClr val="bg1"/>
                </a:solidFill>
              </a:defRPr>
            </a:lvl1pPr>
            <a:lvl2pPr>
              <a:buNone/>
              <a:defRPr/>
            </a:lvl2pPr>
          </a:lstStyle>
          <a:p>
            <a:pPr lvl="0"/>
            <a:r>
              <a:rPr lang="en-US" dirty="0"/>
              <a:t>DECK TILE OR OTHER</a:t>
            </a:r>
          </a:p>
        </p:txBody>
      </p:sp>
      <p:grpSp>
        <p:nvGrpSpPr>
          <p:cNvPr id="119" name="Group 118">
            <a:extLst>
              <a:ext uri="{FF2B5EF4-FFF2-40B4-BE49-F238E27FC236}">
                <a16:creationId xmlns:a16="http://schemas.microsoft.com/office/drawing/2014/main" id="{1643EC61-6566-E543-A5B5-627914069DFF}"/>
              </a:ext>
            </a:extLst>
          </p:cNvPr>
          <p:cNvGrpSpPr/>
          <p:nvPr userDrawn="1"/>
        </p:nvGrpSpPr>
        <p:grpSpPr>
          <a:xfrm>
            <a:off x="6776031" y="331149"/>
            <a:ext cx="502600" cy="744358"/>
            <a:chOff x="7543800" y="-161366"/>
            <a:chExt cx="590775" cy="874945"/>
          </a:xfrm>
          <a:solidFill>
            <a:schemeClr val="accent1"/>
          </a:solidFill>
        </p:grpSpPr>
        <p:grpSp>
          <p:nvGrpSpPr>
            <p:cNvPr id="120" name="Group 119">
              <a:extLst>
                <a:ext uri="{FF2B5EF4-FFF2-40B4-BE49-F238E27FC236}">
                  <a16:creationId xmlns:a16="http://schemas.microsoft.com/office/drawing/2014/main" id="{43F7657A-A9E2-C442-AD47-9F48D895F723}"/>
                </a:ext>
              </a:extLst>
            </p:cNvPr>
            <p:cNvGrpSpPr/>
            <p:nvPr/>
          </p:nvGrpSpPr>
          <p:grpSpPr>
            <a:xfrm>
              <a:off x="7543800" y="-161366"/>
              <a:ext cx="590775" cy="67236"/>
              <a:chOff x="7543800" y="-161366"/>
              <a:chExt cx="590775" cy="67236"/>
            </a:xfrm>
            <a:grpFill/>
          </p:grpSpPr>
          <p:sp>
            <p:nvSpPr>
              <p:cNvPr id="163" name="Oval 162">
                <a:extLst>
                  <a:ext uri="{FF2B5EF4-FFF2-40B4-BE49-F238E27FC236}">
                    <a16:creationId xmlns:a16="http://schemas.microsoft.com/office/drawing/2014/main" id="{F8153F31-15B8-B343-B670-EE78EE5DA576}"/>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1EAB16D-1DE1-3745-B9BE-CBE656648391}"/>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D9812CD-D01B-B247-B9AD-18E24E7233F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DDFFA03-F4A1-7047-9E08-208BA09C3D0D}"/>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FB72449-95B1-2B43-8D77-407E8C6DA8C5}"/>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DCEC2D2C-E5FA-D04C-B850-60ADDADB3E6E}"/>
                </a:ext>
              </a:extLst>
            </p:cNvPr>
            <p:cNvGrpSpPr/>
            <p:nvPr/>
          </p:nvGrpSpPr>
          <p:grpSpPr>
            <a:xfrm>
              <a:off x="7543800" y="-45979"/>
              <a:ext cx="590775" cy="67236"/>
              <a:chOff x="7543800" y="-44377"/>
              <a:chExt cx="590775" cy="67236"/>
            </a:xfrm>
            <a:grpFill/>
          </p:grpSpPr>
          <p:sp>
            <p:nvSpPr>
              <p:cNvPr id="158" name="Oval 157">
                <a:extLst>
                  <a:ext uri="{FF2B5EF4-FFF2-40B4-BE49-F238E27FC236}">
                    <a16:creationId xmlns:a16="http://schemas.microsoft.com/office/drawing/2014/main" id="{ED5187E1-AC0D-FC49-9EE2-2306528B4A49}"/>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4784A95-5FE0-C140-8960-792C1FA54D8D}"/>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D31660C-A41B-0C47-8721-3269686D0B7B}"/>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4629AF0-29CC-AC4C-9D89-02DB0F5A5940}"/>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70F4FB4-32B1-B143-9367-323742EA234A}"/>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34E604F-80D8-1440-A1A6-E3B21E3E147F}"/>
                </a:ext>
              </a:extLst>
            </p:cNvPr>
            <p:cNvGrpSpPr/>
            <p:nvPr/>
          </p:nvGrpSpPr>
          <p:grpSpPr>
            <a:xfrm>
              <a:off x="7543800" y="69408"/>
              <a:ext cx="590775" cy="67236"/>
              <a:chOff x="7543800" y="72612"/>
              <a:chExt cx="590775" cy="67236"/>
            </a:xfrm>
            <a:grpFill/>
          </p:grpSpPr>
          <p:sp>
            <p:nvSpPr>
              <p:cNvPr id="153" name="Oval 152">
                <a:extLst>
                  <a:ext uri="{FF2B5EF4-FFF2-40B4-BE49-F238E27FC236}">
                    <a16:creationId xmlns:a16="http://schemas.microsoft.com/office/drawing/2014/main" id="{D2F15213-AFF8-F847-BA16-CC86F4A8C267}"/>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04F651-7C4C-804C-85D8-57993A3AEC41}"/>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F2FE10BF-E710-C847-9B52-742FFA7E283F}"/>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7C598C5-5FC3-9048-A409-8ABD7D254525}"/>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2B5F8FF-6D44-C046-A691-779698113840}"/>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3E59708B-CAC1-DB45-A975-4C03847B1EB9}"/>
                </a:ext>
              </a:extLst>
            </p:cNvPr>
            <p:cNvGrpSpPr/>
            <p:nvPr/>
          </p:nvGrpSpPr>
          <p:grpSpPr>
            <a:xfrm>
              <a:off x="7543800" y="184795"/>
              <a:ext cx="590775" cy="67236"/>
              <a:chOff x="7543800" y="187359"/>
              <a:chExt cx="590775" cy="67236"/>
            </a:xfrm>
            <a:grpFill/>
          </p:grpSpPr>
          <p:sp>
            <p:nvSpPr>
              <p:cNvPr id="148" name="Oval 147">
                <a:extLst>
                  <a:ext uri="{FF2B5EF4-FFF2-40B4-BE49-F238E27FC236}">
                    <a16:creationId xmlns:a16="http://schemas.microsoft.com/office/drawing/2014/main" id="{75E5234C-15A6-5E44-BF35-31E80EFB9381}"/>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E80B58E-1742-934D-8EE7-4C113ADB9B6E}"/>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C3A11F9-D0AF-9142-804F-12BBAAECA17C}"/>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F540119-E7D7-F948-AB3C-60092FDE3ADA}"/>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877E89C-0A46-C64F-8535-4B5B76DD9AEF}"/>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89355624-FAF3-6744-87F8-7392C602601F}"/>
                </a:ext>
              </a:extLst>
            </p:cNvPr>
            <p:cNvGrpSpPr/>
            <p:nvPr/>
          </p:nvGrpSpPr>
          <p:grpSpPr>
            <a:xfrm>
              <a:off x="7543800" y="300182"/>
              <a:ext cx="590775" cy="67236"/>
              <a:chOff x="7543800" y="302105"/>
              <a:chExt cx="590775" cy="67236"/>
            </a:xfrm>
            <a:grpFill/>
          </p:grpSpPr>
          <p:sp>
            <p:nvSpPr>
              <p:cNvPr id="143" name="Oval 142">
                <a:extLst>
                  <a:ext uri="{FF2B5EF4-FFF2-40B4-BE49-F238E27FC236}">
                    <a16:creationId xmlns:a16="http://schemas.microsoft.com/office/drawing/2014/main" id="{89D8A231-9067-484B-85A6-B1A2D7E4E905}"/>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5E552D2-CD2A-D449-BB99-96C5B4CDD19E}"/>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1FFBA65-E084-8241-B00B-FE5095A3D36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396DF2-6955-174E-9B0D-4F5D96171AD4}"/>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38B922C-2024-DF4D-AE50-98727FB69552}"/>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653CA02C-483C-A142-A160-F0D09AFCD5FA}"/>
                </a:ext>
              </a:extLst>
            </p:cNvPr>
            <p:cNvGrpSpPr/>
            <p:nvPr/>
          </p:nvGrpSpPr>
          <p:grpSpPr>
            <a:xfrm>
              <a:off x="7543800" y="415569"/>
              <a:ext cx="590775" cy="67236"/>
              <a:chOff x="7543800" y="416851"/>
              <a:chExt cx="590775" cy="67236"/>
            </a:xfrm>
            <a:grpFill/>
          </p:grpSpPr>
          <p:sp>
            <p:nvSpPr>
              <p:cNvPr id="138" name="Oval 137">
                <a:extLst>
                  <a:ext uri="{FF2B5EF4-FFF2-40B4-BE49-F238E27FC236}">
                    <a16:creationId xmlns:a16="http://schemas.microsoft.com/office/drawing/2014/main" id="{C011A6C2-5A12-4040-AAF8-3208C20DF989}"/>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1957DA0-CE02-D646-A9F2-4F42F6EA9C25}"/>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76BD0-B02A-9A47-848C-C1A680E47C3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86EF256-BDF3-B641-A83A-9C011211D823}"/>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7F89A0E-2069-5249-99EB-7BB8FFDF5BD0}"/>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C6DA0E6-DACF-4D42-9B6D-FEC5A7CDB9DC}"/>
                </a:ext>
              </a:extLst>
            </p:cNvPr>
            <p:cNvGrpSpPr/>
            <p:nvPr/>
          </p:nvGrpSpPr>
          <p:grpSpPr>
            <a:xfrm>
              <a:off x="7543800" y="530956"/>
              <a:ext cx="590775" cy="67236"/>
              <a:chOff x="7543800" y="531597"/>
              <a:chExt cx="590775" cy="67236"/>
            </a:xfrm>
            <a:grpFill/>
          </p:grpSpPr>
          <p:sp>
            <p:nvSpPr>
              <p:cNvPr id="133" name="Oval 132">
                <a:extLst>
                  <a:ext uri="{FF2B5EF4-FFF2-40B4-BE49-F238E27FC236}">
                    <a16:creationId xmlns:a16="http://schemas.microsoft.com/office/drawing/2014/main" id="{130A8894-5819-FB42-9034-679CCB3EF4D7}"/>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591028E1-2CAF-124B-8EA8-D71FD17C8CE9}"/>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CFDA6FA-E1D2-9247-9980-DCE2BE97D7BE}"/>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B64BC2F-D226-6D44-AD18-AB853DF44B12}"/>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5F2B6E2-75D3-E74B-A31F-DA40DF038E68}"/>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D33620A5-D40E-F441-BDC3-6621046F58DC}"/>
                </a:ext>
              </a:extLst>
            </p:cNvPr>
            <p:cNvGrpSpPr/>
            <p:nvPr/>
          </p:nvGrpSpPr>
          <p:grpSpPr>
            <a:xfrm>
              <a:off x="7543800" y="646343"/>
              <a:ext cx="590775" cy="67236"/>
              <a:chOff x="7543800" y="646343"/>
              <a:chExt cx="590775" cy="67236"/>
            </a:xfrm>
            <a:grpFill/>
          </p:grpSpPr>
          <p:sp>
            <p:nvSpPr>
              <p:cNvPr id="128" name="Oval 127">
                <a:extLst>
                  <a:ext uri="{FF2B5EF4-FFF2-40B4-BE49-F238E27FC236}">
                    <a16:creationId xmlns:a16="http://schemas.microsoft.com/office/drawing/2014/main" id="{1B6A556E-CE62-5541-AD8B-7E57259F0DCC}"/>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A26C7EF-64FA-7940-AA35-18D18CA96103}"/>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1924F18-0980-3141-8E51-D9F4B4623F20}"/>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08C4583-68A7-9449-8688-C4A56CF05A04}"/>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9D2C0E3-473B-8A47-B4A1-95C8BC56DC38}"/>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3D05E947-8AB9-9741-9517-0102689D99D1}"/>
              </a:ext>
            </a:extLst>
          </p:cNvPr>
          <p:cNvGrpSpPr/>
          <p:nvPr userDrawn="1"/>
        </p:nvGrpSpPr>
        <p:grpSpPr>
          <a:xfrm>
            <a:off x="10823072" y="5615760"/>
            <a:ext cx="1106020" cy="1020295"/>
            <a:chOff x="7570694" y="-1223682"/>
            <a:chExt cx="1106020" cy="1020295"/>
          </a:xfrm>
        </p:grpSpPr>
        <p:sp>
          <p:nvSpPr>
            <p:cNvPr id="103" name="Oval 102">
              <a:extLst>
                <a:ext uri="{FF2B5EF4-FFF2-40B4-BE49-F238E27FC236}">
                  <a16:creationId xmlns:a16="http://schemas.microsoft.com/office/drawing/2014/main" id="{3AA7A149-49E4-9949-8754-19AB21BA0381}"/>
                </a:ext>
              </a:extLst>
            </p:cNvPr>
            <p:cNvSpPr/>
            <p:nvPr/>
          </p:nvSpPr>
          <p:spPr>
            <a:xfrm>
              <a:off x="757069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3C6158D-1E84-B542-A83C-B42E1BE057C2}"/>
                </a:ext>
              </a:extLst>
            </p:cNvPr>
            <p:cNvSpPr/>
            <p:nvPr/>
          </p:nvSpPr>
          <p:spPr>
            <a:xfrm>
              <a:off x="789454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4A6206E-54DA-FA43-A2CB-327439C8752D}"/>
                </a:ext>
              </a:extLst>
            </p:cNvPr>
            <p:cNvSpPr/>
            <p:nvPr/>
          </p:nvSpPr>
          <p:spPr>
            <a:xfrm>
              <a:off x="821839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DEFDC1A-BC73-0C43-8B70-EC38D846A51E}"/>
                </a:ext>
              </a:extLst>
            </p:cNvPr>
            <p:cNvSpPr/>
            <p:nvPr/>
          </p:nvSpPr>
          <p:spPr>
            <a:xfrm>
              <a:off x="854224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28CAF4A-E516-514E-A3AD-57893C50F732}"/>
                </a:ext>
              </a:extLst>
            </p:cNvPr>
            <p:cNvSpPr/>
            <p:nvPr/>
          </p:nvSpPr>
          <p:spPr>
            <a:xfrm>
              <a:off x="757069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F3127E8-DCF2-4F4A-86FF-62F50A9755B1}"/>
                </a:ext>
              </a:extLst>
            </p:cNvPr>
            <p:cNvSpPr/>
            <p:nvPr/>
          </p:nvSpPr>
          <p:spPr>
            <a:xfrm>
              <a:off x="789454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87C55ED-2AE3-AC46-8ECD-024FA1F38A3F}"/>
                </a:ext>
              </a:extLst>
            </p:cNvPr>
            <p:cNvSpPr/>
            <p:nvPr/>
          </p:nvSpPr>
          <p:spPr>
            <a:xfrm>
              <a:off x="821839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A446C4-1C5A-5F45-9860-89832F2DDD79}"/>
                </a:ext>
              </a:extLst>
            </p:cNvPr>
            <p:cNvSpPr/>
            <p:nvPr/>
          </p:nvSpPr>
          <p:spPr>
            <a:xfrm>
              <a:off x="854224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9923AA8-08C4-7C4F-893E-9F2501E34753}"/>
                </a:ext>
              </a:extLst>
            </p:cNvPr>
            <p:cNvSpPr/>
            <p:nvPr/>
          </p:nvSpPr>
          <p:spPr>
            <a:xfrm>
              <a:off x="757069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E9AE47D-045E-FE48-83FA-F8B7EFE2F80C}"/>
                </a:ext>
              </a:extLst>
            </p:cNvPr>
            <p:cNvSpPr/>
            <p:nvPr/>
          </p:nvSpPr>
          <p:spPr>
            <a:xfrm>
              <a:off x="789454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16D4805-4ED4-D54B-A802-8051757D25F9}"/>
                </a:ext>
              </a:extLst>
            </p:cNvPr>
            <p:cNvSpPr/>
            <p:nvPr/>
          </p:nvSpPr>
          <p:spPr>
            <a:xfrm>
              <a:off x="821839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4119405-72E8-4443-B6A0-29BC4DCF0751}"/>
                </a:ext>
              </a:extLst>
            </p:cNvPr>
            <p:cNvSpPr/>
            <p:nvPr/>
          </p:nvSpPr>
          <p:spPr>
            <a:xfrm>
              <a:off x="854224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A8B504D-1F3D-0D49-9444-C067B71D840F}"/>
                </a:ext>
              </a:extLst>
            </p:cNvPr>
            <p:cNvSpPr/>
            <p:nvPr/>
          </p:nvSpPr>
          <p:spPr>
            <a:xfrm>
              <a:off x="757069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BB02D81-DBEC-8548-8273-91D6154FCD45}"/>
                </a:ext>
              </a:extLst>
            </p:cNvPr>
            <p:cNvSpPr/>
            <p:nvPr/>
          </p:nvSpPr>
          <p:spPr>
            <a:xfrm>
              <a:off x="789454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D0067C0-D924-6442-954A-F5AA2203392A}"/>
                </a:ext>
              </a:extLst>
            </p:cNvPr>
            <p:cNvSpPr/>
            <p:nvPr/>
          </p:nvSpPr>
          <p:spPr>
            <a:xfrm>
              <a:off x="821839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5AC442E-A509-C443-92FC-2BF058EFE810}"/>
                </a:ext>
              </a:extLst>
            </p:cNvPr>
            <p:cNvSpPr/>
            <p:nvPr/>
          </p:nvSpPr>
          <p:spPr>
            <a:xfrm>
              <a:off x="854224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141E2089-C56A-3A4B-89B3-2B8FF51B3337}"/>
              </a:ext>
            </a:extLst>
          </p:cNvPr>
          <p:cNvSpPr txBox="1"/>
          <p:nvPr/>
        </p:nvSpPr>
        <p:spPr>
          <a:xfrm>
            <a:off x="11214157" y="329288"/>
            <a:ext cx="742444" cy="829907"/>
          </a:xfrm>
          <a:prstGeom prst="rect">
            <a:avLst/>
          </a:prstGeom>
          <a:noFill/>
          <a:ln w="53975">
            <a:noFill/>
          </a:ln>
          <a:effectLst/>
        </p:spPr>
        <p:txBody>
          <a:bodyPr wrap="square" lIns="0" rIns="0" bIns="0" rtlCol="0" anchor="b">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u="none" strike="noStrike" kern="1200" cap="none" spc="-100" normalizeH="0" baseline="0" noProof="0" dirty="0">
                <a:ln>
                  <a:noFill/>
                </a:ln>
                <a:solidFill>
                  <a:srgbClr val="FFFFFF">
                    <a:alpha val="50000"/>
                  </a:srgbClr>
                </a:solidFill>
                <a:uLnTx/>
                <a:uFillTx/>
                <a:latin typeface="Arial" panose="020B0604020202020204" pitchFamily="34" charset="0"/>
                <a:cs typeface="Arial" panose="020B0604020202020204" pitchFamily="34" charset="0"/>
              </a:rPr>
              <a:t>20</a:t>
            </a:r>
            <a:br>
              <a:rPr kumimoji="0" lang="en-US" sz="3600" b="1" u="none" strike="noStrike" kern="1200" cap="none" spc="-100" normalizeH="0" baseline="0" noProof="0" dirty="0">
                <a:ln>
                  <a:noFill/>
                </a:ln>
                <a:solidFill>
                  <a:srgbClr val="FFFFFF">
                    <a:alpha val="50000"/>
                  </a:srgbClr>
                </a:solidFill>
                <a:uLnTx/>
                <a:uFillTx/>
                <a:latin typeface="Arial" panose="020B0604020202020204" pitchFamily="34" charset="0"/>
                <a:cs typeface="Arial" panose="020B0604020202020204" pitchFamily="34" charset="0"/>
              </a:rPr>
            </a:br>
            <a:r>
              <a:rPr kumimoji="0" lang="en-US" sz="3600" b="1" u="none" strike="noStrike" kern="1200" cap="none" spc="-100" normalizeH="0" baseline="0" noProof="0" dirty="0">
                <a:ln>
                  <a:noFill/>
                </a:ln>
                <a:solidFill>
                  <a:srgbClr val="FFFFFF">
                    <a:alpha val="50000"/>
                  </a:srgbClr>
                </a:solidFill>
                <a:uLnTx/>
                <a:uFillTx/>
                <a:latin typeface="Arial" panose="020B0604020202020204" pitchFamily="34" charset="0"/>
                <a:cs typeface="Arial" panose="020B0604020202020204" pitchFamily="34" charset="0"/>
              </a:rPr>
              <a:t>20</a:t>
            </a:r>
          </a:p>
        </p:txBody>
      </p:sp>
      <p:cxnSp>
        <p:nvCxnSpPr>
          <p:cNvPr id="98" name="Straight Connector 97">
            <a:extLst>
              <a:ext uri="{FF2B5EF4-FFF2-40B4-BE49-F238E27FC236}">
                <a16:creationId xmlns:a16="http://schemas.microsoft.com/office/drawing/2014/main" id="{8D44FFDA-6D1F-344C-82D8-66145DD1EF76}"/>
              </a:ext>
            </a:extLst>
          </p:cNvPr>
          <p:cNvCxnSpPr>
            <a:cxnSpLocks/>
          </p:cNvCxnSpPr>
          <p:nvPr/>
        </p:nvCxnSpPr>
        <p:spPr>
          <a:xfrm>
            <a:off x="11311059" y="1181498"/>
            <a:ext cx="548640" cy="0"/>
          </a:xfrm>
          <a:prstGeom prst="line">
            <a:avLst/>
          </a:prstGeom>
          <a:ln w="444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F85B8A9-9033-624D-9EA8-83413BD18387}"/>
              </a:ext>
            </a:extLst>
          </p:cNvPr>
          <p:cNvSpPr>
            <a:spLocks noGrp="1"/>
          </p:cNvSpPr>
          <p:nvPr userDrawn="1">
            <p:ph type="pic" sz="quarter" idx="12" hasCustomPrompt="1"/>
          </p:nvPr>
        </p:nvSpPr>
        <p:spPr>
          <a:xfrm>
            <a:off x="6568372" y="1389901"/>
            <a:ext cx="5629077" cy="3996582"/>
          </a:xfrm>
        </p:spPr>
        <p:txBody>
          <a:bodyPr anchor="ctr"/>
          <a:lstStyle>
            <a:lvl1pPr algn="ctr">
              <a:buNone/>
              <a:defRPr>
                <a:solidFill>
                  <a:schemeClr val="bg1"/>
                </a:solidFill>
              </a:defRPr>
            </a:lvl1pPr>
          </a:lstStyle>
          <a:p>
            <a:r>
              <a:rPr lang="en-US" dirty="0"/>
              <a:t>Main Slide Deck Photo</a:t>
            </a:r>
          </a:p>
        </p:txBody>
      </p:sp>
      <p:sp>
        <p:nvSpPr>
          <p:cNvPr id="10" name="Picture Placeholder 9">
            <a:extLst>
              <a:ext uri="{FF2B5EF4-FFF2-40B4-BE49-F238E27FC236}">
                <a16:creationId xmlns:a16="http://schemas.microsoft.com/office/drawing/2014/main" id="{DDBE479D-DE20-F048-8B4B-29C35E46A9B4}"/>
              </a:ext>
            </a:extLst>
          </p:cNvPr>
          <p:cNvSpPr>
            <a:spLocks noGrp="1"/>
          </p:cNvSpPr>
          <p:nvPr>
            <p:ph type="pic" sz="quarter" idx="13" hasCustomPrompt="1"/>
          </p:nvPr>
        </p:nvSpPr>
        <p:spPr>
          <a:xfrm>
            <a:off x="1368927" y="4861932"/>
            <a:ext cx="3351213" cy="1049103"/>
          </a:xfrm>
        </p:spPr>
        <p:txBody>
          <a:bodyPr anchor="ctr"/>
          <a:lstStyle>
            <a:lvl1pPr algn="ctr">
              <a:buNone/>
              <a:defRPr>
                <a:solidFill>
                  <a:schemeClr val="bg1"/>
                </a:solidFill>
              </a:defRPr>
            </a:lvl1pPr>
          </a:lstStyle>
          <a:p>
            <a:r>
              <a:rPr lang="en-US" dirty="0"/>
              <a:t>Select Logo</a:t>
            </a:r>
          </a:p>
        </p:txBody>
      </p:sp>
    </p:spTree>
    <p:extLst>
      <p:ext uri="{BB962C8B-B14F-4D97-AF65-F5344CB8AC3E}">
        <p14:creationId xmlns:p14="http://schemas.microsoft.com/office/powerpoint/2010/main" val="1512114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265F1211-8698-3A44-97D0-23FFBC8D1626}"/>
              </a:ext>
            </a:extLst>
          </p:cNvPr>
          <p:cNvCxnSpPr>
            <a:cxnSpLocks/>
          </p:cNvCxnSpPr>
          <p:nvPr userDrawn="1"/>
        </p:nvCxnSpPr>
        <p:spPr>
          <a:xfrm>
            <a:off x="405141" y="914400"/>
            <a:ext cx="0" cy="5934165"/>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628565E-941C-9D43-9F37-0C50EE4F21C0}"/>
              </a:ext>
            </a:extLst>
          </p:cNvPr>
          <p:cNvGrpSpPr/>
          <p:nvPr userDrawn="1"/>
        </p:nvGrpSpPr>
        <p:grpSpPr>
          <a:xfrm>
            <a:off x="1368928" y="912200"/>
            <a:ext cx="274320" cy="212725"/>
            <a:chOff x="11343190" y="687636"/>
            <a:chExt cx="274320" cy="212725"/>
          </a:xfrm>
        </p:grpSpPr>
        <p:cxnSp>
          <p:nvCxnSpPr>
            <p:cNvPr id="84" name="Straight Connector 83">
              <a:extLst>
                <a:ext uri="{FF2B5EF4-FFF2-40B4-BE49-F238E27FC236}">
                  <a16:creationId xmlns:a16="http://schemas.microsoft.com/office/drawing/2014/main" id="{3BAEB5BD-4F80-BA48-9E5E-C9C6140F63B5}"/>
                </a:ext>
              </a:extLst>
            </p:cNvPr>
            <p:cNvCxnSpPr/>
            <p:nvPr/>
          </p:nvCxnSpPr>
          <p:spPr>
            <a:xfrm>
              <a:off x="11343190" y="687636"/>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2C89BD-10AF-DC46-B4C1-68FFB539C8F4}"/>
                </a:ext>
              </a:extLst>
            </p:cNvPr>
            <p:cNvCxnSpPr/>
            <p:nvPr/>
          </p:nvCxnSpPr>
          <p:spPr>
            <a:xfrm>
              <a:off x="11343190" y="758544"/>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52ABD6-B53A-0144-BEA6-919C107009D1}"/>
                </a:ext>
              </a:extLst>
            </p:cNvPr>
            <p:cNvCxnSpPr/>
            <p:nvPr/>
          </p:nvCxnSpPr>
          <p:spPr>
            <a:xfrm>
              <a:off x="11343190" y="829452"/>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8195993-2A82-4C42-87F5-C1BA3C20B247}"/>
                </a:ext>
              </a:extLst>
            </p:cNvPr>
            <p:cNvCxnSpPr/>
            <p:nvPr/>
          </p:nvCxnSpPr>
          <p:spPr>
            <a:xfrm>
              <a:off x="11343190" y="900361"/>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71E40D0A-2301-0947-B931-2A1AB2B5AE7E}"/>
              </a:ext>
            </a:extLst>
          </p:cNvPr>
          <p:cNvGrpSpPr/>
          <p:nvPr userDrawn="1"/>
        </p:nvGrpSpPr>
        <p:grpSpPr>
          <a:xfrm>
            <a:off x="5683925" y="5745849"/>
            <a:ext cx="3910389" cy="288432"/>
            <a:chOff x="7584141" y="1424618"/>
            <a:chExt cx="3910389" cy="288432"/>
          </a:xfrm>
        </p:grpSpPr>
        <p:cxnSp>
          <p:nvCxnSpPr>
            <p:cNvPr id="95" name="Straight Connector 94">
              <a:extLst>
                <a:ext uri="{FF2B5EF4-FFF2-40B4-BE49-F238E27FC236}">
                  <a16:creationId xmlns:a16="http://schemas.microsoft.com/office/drawing/2014/main" id="{E90BFED6-8FB3-A547-BC81-DBC31025A546}"/>
                </a:ext>
              </a:extLst>
            </p:cNvPr>
            <p:cNvCxnSpPr>
              <a:cxnSpLocks/>
            </p:cNvCxnSpPr>
            <p:nvPr/>
          </p:nvCxnSpPr>
          <p:spPr>
            <a:xfrm flipV="1">
              <a:off x="7584141"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57E7BC9-C981-1648-8E86-B4CAB1CAB080}"/>
                </a:ext>
              </a:extLst>
            </p:cNvPr>
            <p:cNvCxnSpPr>
              <a:cxnSpLocks/>
            </p:cNvCxnSpPr>
            <p:nvPr/>
          </p:nvCxnSpPr>
          <p:spPr>
            <a:xfrm flipV="1">
              <a:off x="7913410"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07A3525-5818-6343-9DD0-977945DD8CB8}"/>
                </a:ext>
              </a:extLst>
            </p:cNvPr>
            <p:cNvCxnSpPr>
              <a:cxnSpLocks/>
            </p:cNvCxnSpPr>
            <p:nvPr/>
          </p:nvCxnSpPr>
          <p:spPr>
            <a:xfrm flipV="1">
              <a:off x="8242679"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9B746CF-5E80-5844-8BD9-C82FFE1D8F37}"/>
                </a:ext>
              </a:extLst>
            </p:cNvPr>
            <p:cNvCxnSpPr>
              <a:cxnSpLocks/>
            </p:cNvCxnSpPr>
            <p:nvPr/>
          </p:nvCxnSpPr>
          <p:spPr>
            <a:xfrm flipV="1">
              <a:off x="8571948"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59EACF3-E25A-024B-81E0-FDBE32D83D3A}"/>
                </a:ext>
              </a:extLst>
            </p:cNvPr>
            <p:cNvCxnSpPr>
              <a:cxnSpLocks/>
            </p:cNvCxnSpPr>
            <p:nvPr/>
          </p:nvCxnSpPr>
          <p:spPr>
            <a:xfrm flipV="1">
              <a:off x="8901217"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0DEC351-F79D-3948-9918-B48CD008591E}"/>
                </a:ext>
              </a:extLst>
            </p:cNvPr>
            <p:cNvCxnSpPr>
              <a:cxnSpLocks/>
            </p:cNvCxnSpPr>
            <p:nvPr/>
          </p:nvCxnSpPr>
          <p:spPr>
            <a:xfrm flipV="1">
              <a:off x="9230486"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E6FB975-E6DB-F549-8B78-6F0B630E1C82}"/>
                </a:ext>
              </a:extLst>
            </p:cNvPr>
            <p:cNvCxnSpPr>
              <a:cxnSpLocks/>
            </p:cNvCxnSpPr>
            <p:nvPr/>
          </p:nvCxnSpPr>
          <p:spPr>
            <a:xfrm flipV="1">
              <a:off x="9559755"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BF1F6CE-3021-7941-A973-3BF137EBBF59}"/>
                </a:ext>
              </a:extLst>
            </p:cNvPr>
            <p:cNvCxnSpPr>
              <a:cxnSpLocks/>
            </p:cNvCxnSpPr>
            <p:nvPr/>
          </p:nvCxnSpPr>
          <p:spPr>
            <a:xfrm flipV="1">
              <a:off x="9889024"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34984BF-A22C-374F-B942-F0C0C7F277D8}"/>
                </a:ext>
              </a:extLst>
            </p:cNvPr>
            <p:cNvCxnSpPr>
              <a:cxnSpLocks/>
            </p:cNvCxnSpPr>
            <p:nvPr/>
          </p:nvCxnSpPr>
          <p:spPr>
            <a:xfrm flipV="1">
              <a:off x="10218293"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62F7B56-AA53-244B-89DF-4D53C2B94BC9}"/>
                </a:ext>
              </a:extLst>
            </p:cNvPr>
            <p:cNvCxnSpPr>
              <a:cxnSpLocks/>
            </p:cNvCxnSpPr>
            <p:nvPr/>
          </p:nvCxnSpPr>
          <p:spPr>
            <a:xfrm flipV="1">
              <a:off x="10547562"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B1062C7-E818-9146-B854-9AEFFD7862D1}"/>
                </a:ext>
              </a:extLst>
            </p:cNvPr>
            <p:cNvCxnSpPr>
              <a:cxnSpLocks/>
            </p:cNvCxnSpPr>
            <p:nvPr/>
          </p:nvCxnSpPr>
          <p:spPr>
            <a:xfrm flipV="1">
              <a:off x="10876831"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ACC81E7-15E4-974D-AC32-890746A38339}"/>
                </a:ext>
              </a:extLst>
            </p:cNvPr>
            <p:cNvCxnSpPr>
              <a:cxnSpLocks/>
            </p:cNvCxnSpPr>
            <p:nvPr/>
          </p:nvCxnSpPr>
          <p:spPr>
            <a:xfrm flipV="1">
              <a:off x="11206098"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77" name="Picture Placeholder 4">
            <a:extLst>
              <a:ext uri="{FF2B5EF4-FFF2-40B4-BE49-F238E27FC236}">
                <a16:creationId xmlns:a16="http://schemas.microsoft.com/office/drawing/2014/main" id="{CF6F94E6-FB2A-5C49-9309-47060E9D4E03}"/>
              </a:ext>
            </a:extLst>
          </p:cNvPr>
          <p:cNvSpPr>
            <a:spLocks noGrp="1"/>
          </p:cNvSpPr>
          <p:nvPr>
            <p:ph type="pic" sz="quarter" idx="12" hasCustomPrompt="1"/>
          </p:nvPr>
        </p:nvSpPr>
        <p:spPr>
          <a:xfrm>
            <a:off x="6568372" y="1389901"/>
            <a:ext cx="5629077" cy="3996582"/>
          </a:xfrm>
        </p:spPr>
        <p:txBody>
          <a:bodyPr anchor="ctr"/>
          <a:lstStyle>
            <a:lvl1pPr algn="ctr">
              <a:buNone/>
              <a:defRPr>
                <a:solidFill>
                  <a:schemeClr val="bg1"/>
                </a:solidFill>
              </a:defRPr>
            </a:lvl1pPr>
          </a:lstStyle>
          <a:p>
            <a:r>
              <a:rPr lang="en-US" dirty="0"/>
              <a:t>Main Slide Deck Photo</a:t>
            </a:r>
          </a:p>
        </p:txBody>
      </p:sp>
      <p:sp>
        <p:nvSpPr>
          <p:cNvPr id="178" name="Text Placeholder 172">
            <a:extLst>
              <a:ext uri="{FF2B5EF4-FFF2-40B4-BE49-F238E27FC236}">
                <a16:creationId xmlns:a16="http://schemas.microsoft.com/office/drawing/2014/main" id="{4EA16530-944D-D24D-A6AF-61B976AA727D}"/>
              </a:ext>
            </a:extLst>
          </p:cNvPr>
          <p:cNvSpPr>
            <a:spLocks noGrp="1"/>
          </p:cNvSpPr>
          <p:nvPr>
            <p:ph type="body" sz="quarter" idx="11" hasCustomPrompt="1"/>
          </p:nvPr>
        </p:nvSpPr>
        <p:spPr>
          <a:xfrm rot="16200000">
            <a:off x="-1265147" y="2755569"/>
            <a:ext cx="3825237" cy="138499"/>
          </a:xfrm>
        </p:spPr>
        <p:txBody>
          <a:bodyPr/>
          <a:lstStyle>
            <a:lvl1pPr algn="r">
              <a:lnSpc>
                <a:spcPct val="100000"/>
              </a:lnSpc>
              <a:buFontTx/>
              <a:buNone/>
              <a:defRPr sz="900" spc="300">
                <a:solidFill>
                  <a:schemeClr val="bg1"/>
                </a:solidFill>
              </a:defRPr>
            </a:lvl1pPr>
            <a:lvl2pPr>
              <a:buNone/>
              <a:defRPr/>
            </a:lvl2pPr>
          </a:lstStyle>
          <a:p>
            <a:pPr lvl="0"/>
            <a:r>
              <a:rPr lang="en-US" dirty="0"/>
              <a:t>DECK TILE OR OTHER</a:t>
            </a:r>
          </a:p>
        </p:txBody>
      </p:sp>
      <p:sp>
        <p:nvSpPr>
          <p:cNvPr id="179" name="Title 1">
            <a:extLst>
              <a:ext uri="{FF2B5EF4-FFF2-40B4-BE49-F238E27FC236}">
                <a16:creationId xmlns:a16="http://schemas.microsoft.com/office/drawing/2014/main" id="{4ABF823B-5972-8C46-BE31-3BCDD8C4CD81}"/>
              </a:ext>
            </a:extLst>
          </p:cNvPr>
          <p:cNvSpPr>
            <a:spLocks noGrp="1"/>
          </p:cNvSpPr>
          <p:nvPr>
            <p:ph type="ctrTitle" hasCustomPrompt="1"/>
          </p:nvPr>
        </p:nvSpPr>
        <p:spPr>
          <a:xfrm>
            <a:off x="1368927" y="1371600"/>
            <a:ext cx="4615014" cy="1099212"/>
          </a:xfrm>
        </p:spPr>
        <p:txBody>
          <a:bodyPr anchor="t"/>
          <a:lstStyle>
            <a:lvl1pPr algn="l">
              <a:lnSpc>
                <a:spcPct val="80000"/>
              </a:lnSpc>
              <a:defRPr sz="4400">
                <a:solidFill>
                  <a:schemeClr val="bg1"/>
                </a:solidFill>
              </a:defRPr>
            </a:lvl1pPr>
          </a:lstStyle>
          <a:p>
            <a:r>
              <a:rPr lang="en-US" dirty="0"/>
              <a:t>Click to Edit Section Title Slide</a:t>
            </a:r>
          </a:p>
        </p:txBody>
      </p:sp>
      <p:sp>
        <p:nvSpPr>
          <p:cNvPr id="180" name="Picture Placeholder 9">
            <a:extLst>
              <a:ext uri="{FF2B5EF4-FFF2-40B4-BE49-F238E27FC236}">
                <a16:creationId xmlns:a16="http://schemas.microsoft.com/office/drawing/2014/main" id="{7BD5766F-FCED-F74A-94F7-EDE827151EC0}"/>
              </a:ext>
            </a:extLst>
          </p:cNvPr>
          <p:cNvSpPr>
            <a:spLocks noGrp="1"/>
          </p:cNvSpPr>
          <p:nvPr>
            <p:ph type="pic" sz="quarter" idx="13" hasCustomPrompt="1"/>
          </p:nvPr>
        </p:nvSpPr>
        <p:spPr>
          <a:xfrm>
            <a:off x="1368927" y="4861932"/>
            <a:ext cx="3351213" cy="1049103"/>
          </a:xfrm>
        </p:spPr>
        <p:txBody>
          <a:bodyPr anchor="ctr"/>
          <a:lstStyle>
            <a:lvl1pPr algn="ctr">
              <a:buNone/>
              <a:defRPr>
                <a:solidFill>
                  <a:schemeClr val="bg1"/>
                </a:solidFill>
              </a:defRPr>
            </a:lvl1pPr>
          </a:lstStyle>
          <a:p>
            <a:r>
              <a:rPr lang="en-US" dirty="0"/>
              <a:t>Select Logo</a:t>
            </a:r>
          </a:p>
        </p:txBody>
      </p:sp>
      <p:sp>
        <p:nvSpPr>
          <p:cNvPr id="181" name="Subtitle 2">
            <a:extLst>
              <a:ext uri="{FF2B5EF4-FFF2-40B4-BE49-F238E27FC236}">
                <a16:creationId xmlns:a16="http://schemas.microsoft.com/office/drawing/2014/main" id="{01696AF9-CA68-AA4A-B317-7B0E932B651D}"/>
              </a:ext>
            </a:extLst>
          </p:cNvPr>
          <p:cNvSpPr>
            <a:spLocks noGrp="1"/>
          </p:cNvSpPr>
          <p:nvPr>
            <p:ph type="subTitle" idx="1" hasCustomPrompt="1"/>
          </p:nvPr>
        </p:nvSpPr>
        <p:spPr>
          <a:xfrm>
            <a:off x="1353881" y="3230360"/>
            <a:ext cx="4265752" cy="246221"/>
          </a:xfrm>
        </p:spPr>
        <p:txBody>
          <a:bodyPr anchor="t"/>
          <a:lstStyle>
            <a:lvl1pPr marL="0" indent="0" algn="l">
              <a:lnSpc>
                <a:spcPct val="100000"/>
              </a:lnSpc>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Presenter Name</a:t>
            </a:r>
          </a:p>
        </p:txBody>
      </p:sp>
      <p:sp>
        <p:nvSpPr>
          <p:cNvPr id="182" name="Text Placeholder 170">
            <a:extLst>
              <a:ext uri="{FF2B5EF4-FFF2-40B4-BE49-F238E27FC236}">
                <a16:creationId xmlns:a16="http://schemas.microsoft.com/office/drawing/2014/main" id="{B67B351C-2A1F-D34C-9A40-CDFA2D8E4887}"/>
              </a:ext>
            </a:extLst>
          </p:cNvPr>
          <p:cNvSpPr>
            <a:spLocks noGrp="1"/>
          </p:cNvSpPr>
          <p:nvPr>
            <p:ph type="body" sz="quarter" idx="10" hasCustomPrompt="1"/>
          </p:nvPr>
        </p:nvSpPr>
        <p:spPr>
          <a:xfrm>
            <a:off x="1353880" y="3513502"/>
            <a:ext cx="4265751" cy="221599"/>
          </a:xfrm>
        </p:spPr>
        <p:txBody>
          <a:bodyPr/>
          <a:lstStyle>
            <a:lvl1pPr>
              <a:lnSpc>
                <a:spcPct val="100000"/>
              </a:lnSpc>
              <a:buNone/>
              <a:defRPr sz="1400">
                <a:solidFill>
                  <a:schemeClr val="accent2"/>
                </a:solidFill>
                <a:latin typeface="Sabon Next LT" panose="02000500000000000000" pitchFamily="2" charset="0"/>
                <a:cs typeface="Sabon Next LT" panose="02000500000000000000" pitchFamily="2" charset="0"/>
              </a:defRPr>
            </a:lvl1pPr>
            <a:lvl2pPr>
              <a:buNone/>
              <a:defRPr sz="1400">
                <a:solidFill>
                  <a:schemeClr val="accent2"/>
                </a:solidFill>
                <a:latin typeface="Sabon Next LT" panose="02000500000000000000" pitchFamily="2" charset="0"/>
                <a:cs typeface="Sabon Next LT" panose="02000500000000000000" pitchFamily="2" charset="0"/>
              </a:defRPr>
            </a:lvl2pPr>
            <a:lvl3pPr>
              <a:buNone/>
              <a:defRPr sz="1400">
                <a:solidFill>
                  <a:schemeClr val="accent2"/>
                </a:solidFill>
                <a:latin typeface="Sabon Next LT" panose="02000500000000000000" pitchFamily="2" charset="0"/>
                <a:cs typeface="Sabon Next LT" panose="02000500000000000000" pitchFamily="2" charset="0"/>
              </a:defRPr>
            </a:lvl3pPr>
            <a:lvl4pPr>
              <a:buNone/>
              <a:defRPr sz="1400">
                <a:solidFill>
                  <a:schemeClr val="accent2"/>
                </a:solidFill>
                <a:latin typeface="Sabon Next LT" panose="02000500000000000000" pitchFamily="2" charset="0"/>
                <a:cs typeface="Sabon Next LT" panose="02000500000000000000" pitchFamily="2" charset="0"/>
              </a:defRPr>
            </a:lvl4pPr>
            <a:lvl5pPr>
              <a:buNone/>
              <a:defRPr sz="1400">
                <a:solidFill>
                  <a:schemeClr val="accent2"/>
                </a:solidFill>
                <a:latin typeface="Sabon Next LT" panose="02000500000000000000" pitchFamily="2" charset="0"/>
                <a:cs typeface="Sabon Next LT" panose="02000500000000000000" pitchFamily="2" charset="0"/>
              </a:defRPr>
            </a:lvl5pPr>
          </a:lstStyle>
          <a:p>
            <a:pPr lvl="0"/>
            <a:r>
              <a:rPr lang="en-US" dirty="0"/>
              <a:t>Presenter Title</a:t>
            </a:r>
          </a:p>
        </p:txBody>
      </p:sp>
      <p:grpSp>
        <p:nvGrpSpPr>
          <p:cNvPr id="183" name="Group 182">
            <a:extLst>
              <a:ext uri="{FF2B5EF4-FFF2-40B4-BE49-F238E27FC236}">
                <a16:creationId xmlns:a16="http://schemas.microsoft.com/office/drawing/2014/main" id="{0FE3599A-DB2A-5E43-8F69-5EC295C2D24E}"/>
              </a:ext>
            </a:extLst>
          </p:cNvPr>
          <p:cNvGrpSpPr/>
          <p:nvPr userDrawn="1"/>
        </p:nvGrpSpPr>
        <p:grpSpPr>
          <a:xfrm>
            <a:off x="11324042" y="344471"/>
            <a:ext cx="502600" cy="744358"/>
            <a:chOff x="7543800" y="-161366"/>
            <a:chExt cx="590775" cy="874945"/>
          </a:xfrm>
          <a:solidFill>
            <a:schemeClr val="bg1">
              <a:lumMod val="75000"/>
            </a:schemeClr>
          </a:solidFill>
        </p:grpSpPr>
        <p:grpSp>
          <p:nvGrpSpPr>
            <p:cNvPr id="184" name="Group 183">
              <a:extLst>
                <a:ext uri="{FF2B5EF4-FFF2-40B4-BE49-F238E27FC236}">
                  <a16:creationId xmlns:a16="http://schemas.microsoft.com/office/drawing/2014/main" id="{9D5D50B1-9B6B-FB43-9DEE-9B5A889981F3}"/>
                </a:ext>
              </a:extLst>
            </p:cNvPr>
            <p:cNvGrpSpPr/>
            <p:nvPr/>
          </p:nvGrpSpPr>
          <p:grpSpPr>
            <a:xfrm>
              <a:off x="7543800" y="-161366"/>
              <a:ext cx="590775" cy="67236"/>
              <a:chOff x="7543800" y="-161366"/>
              <a:chExt cx="590775" cy="67236"/>
            </a:xfrm>
            <a:grpFill/>
          </p:grpSpPr>
          <p:sp>
            <p:nvSpPr>
              <p:cNvPr id="227" name="Oval 226">
                <a:extLst>
                  <a:ext uri="{FF2B5EF4-FFF2-40B4-BE49-F238E27FC236}">
                    <a16:creationId xmlns:a16="http://schemas.microsoft.com/office/drawing/2014/main" id="{CF06C0E6-0FB7-004A-9282-BC665F2D8B8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4F22B85-A037-9B4A-BE50-99AF373B9D4C}"/>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33FB731-0090-5344-A8B1-B3A709D6BE55}"/>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B82FDB2-862B-E044-8108-C2EE979FB430}"/>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4C97EB9-CA3A-B640-BF98-EDA37C8A5848}"/>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oup 184">
              <a:extLst>
                <a:ext uri="{FF2B5EF4-FFF2-40B4-BE49-F238E27FC236}">
                  <a16:creationId xmlns:a16="http://schemas.microsoft.com/office/drawing/2014/main" id="{0A18F501-F4F8-9147-93C4-2499448761FE}"/>
                </a:ext>
              </a:extLst>
            </p:cNvPr>
            <p:cNvGrpSpPr/>
            <p:nvPr/>
          </p:nvGrpSpPr>
          <p:grpSpPr>
            <a:xfrm>
              <a:off x="7543800" y="-45979"/>
              <a:ext cx="590775" cy="67236"/>
              <a:chOff x="7543800" y="-44377"/>
              <a:chExt cx="590775" cy="67236"/>
            </a:xfrm>
            <a:grpFill/>
          </p:grpSpPr>
          <p:sp>
            <p:nvSpPr>
              <p:cNvPr id="222" name="Oval 221">
                <a:extLst>
                  <a:ext uri="{FF2B5EF4-FFF2-40B4-BE49-F238E27FC236}">
                    <a16:creationId xmlns:a16="http://schemas.microsoft.com/office/drawing/2014/main" id="{93FC2E72-6B8D-CF49-9A93-B0C9B118A3A0}"/>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1E16EBD-4226-C945-A030-67CD62545C9A}"/>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C377E61-057B-6B44-B764-C78CC519E7CA}"/>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BF084F4-BD6A-CE49-9EF1-98684D3F62A3}"/>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2C31C0C0-AF10-E542-9F94-D5A04482B7F9}"/>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a:extLst>
                <a:ext uri="{FF2B5EF4-FFF2-40B4-BE49-F238E27FC236}">
                  <a16:creationId xmlns:a16="http://schemas.microsoft.com/office/drawing/2014/main" id="{D2D8180B-BF1A-C04A-8F95-0B850D6C1B24}"/>
                </a:ext>
              </a:extLst>
            </p:cNvPr>
            <p:cNvGrpSpPr/>
            <p:nvPr/>
          </p:nvGrpSpPr>
          <p:grpSpPr>
            <a:xfrm>
              <a:off x="7543800" y="69408"/>
              <a:ext cx="590775" cy="67236"/>
              <a:chOff x="7543800" y="72612"/>
              <a:chExt cx="590775" cy="67236"/>
            </a:xfrm>
            <a:grpFill/>
          </p:grpSpPr>
          <p:sp>
            <p:nvSpPr>
              <p:cNvPr id="217" name="Oval 216">
                <a:extLst>
                  <a:ext uri="{FF2B5EF4-FFF2-40B4-BE49-F238E27FC236}">
                    <a16:creationId xmlns:a16="http://schemas.microsoft.com/office/drawing/2014/main" id="{52C171AA-FC2C-644B-B7D1-06A3E09A3C2A}"/>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BD0E2BA-621F-5148-89B3-608EE2AC4F1B}"/>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84C78E72-F5BD-654B-B9F0-CFEA93060618}"/>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8FE091C-5432-874A-AEF4-5F99FB51FBF4}"/>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13A50A0-7066-8746-B463-3A3C954568AC}"/>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70DE4B30-45CF-DD42-86B7-C7AF116F5B63}"/>
                </a:ext>
              </a:extLst>
            </p:cNvPr>
            <p:cNvGrpSpPr/>
            <p:nvPr/>
          </p:nvGrpSpPr>
          <p:grpSpPr>
            <a:xfrm>
              <a:off x="7543800" y="184795"/>
              <a:ext cx="590775" cy="67236"/>
              <a:chOff x="7543800" y="187359"/>
              <a:chExt cx="590775" cy="67236"/>
            </a:xfrm>
            <a:grpFill/>
          </p:grpSpPr>
          <p:sp>
            <p:nvSpPr>
              <p:cNvPr id="212" name="Oval 211">
                <a:extLst>
                  <a:ext uri="{FF2B5EF4-FFF2-40B4-BE49-F238E27FC236}">
                    <a16:creationId xmlns:a16="http://schemas.microsoft.com/office/drawing/2014/main" id="{6447FA1E-C914-E448-94CC-2E3A2E4D1C5D}"/>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741B93F-B29C-E945-8FCA-429472DDF2FC}"/>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579DA15-1124-2943-A739-DF473D014CC4}"/>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35068E5-41D0-6D43-8321-03F10D0D154F}"/>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EE81E4BB-C2B8-654B-B925-B4C7EC72469E}"/>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9FF203C-4926-234C-A361-F23254B39DCF}"/>
                </a:ext>
              </a:extLst>
            </p:cNvPr>
            <p:cNvGrpSpPr/>
            <p:nvPr/>
          </p:nvGrpSpPr>
          <p:grpSpPr>
            <a:xfrm>
              <a:off x="7543800" y="300182"/>
              <a:ext cx="590775" cy="67236"/>
              <a:chOff x="7543800" y="302105"/>
              <a:chExt cx="590775" cy="67236"/>
            </a:xfrm>
            <a:grpFill/>
          </p:grpSpPr>
          <p:sp>
            <p:nvSpPr>
              <p:cNvPr id="207" name="Oval 206">
                <a:extLst>
                  <a:ext uri="{FF2B5EF4-FFF2-40B4-BE49-F238E27FC236}">
                    <a16:creationId xmlns:a16="http://schemas.microsoft.com/office/drawing/2014/main" id="{D47166F3-D0E4-514F-9C02-A020A4379C1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F874132-C809-434F-B58A-821B6653B93F}"/>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0F5DB1F-352A-C245-AF86-23CFCFCC35A2}"/>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67BB936-A50C-1A46-8C8A-DC635AF126F7}"/>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7AA0D529-BF83-F94A-8CB8-718796546A04}"/>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FDF7EA7F-6534-ED47-96C8-4261BD67399F}"/>
                </a:ext>
              </a:extLst>
            </p:cNvPr>
            <p:cNvGrpSpPr/>
            <p:nvPr/>
          </p:nvGrpSpPr>
          <p:grpSpPr>
            <a:xfrm>
              <a:off x="7543800" y="415569"/>
              <a:ext cx="590775" cy="67236"/>
              <a:chOff x="7543800" y="416851"/>
              <a:chExt cx="590775" cy="67236"/>
            </a:xfrm>
            <a:grpFill/>
          </p:grpSpPr>
          <p:sp>
            <p:nvSpPr>
              <p:cNvPr id="202" name="Oval 201">
                <a:extLst>
                  <a:ext uri="{FF2B5EF4-FFF2-40B4-BE49-F238E27FC236}">
                    <a16:creationId xmlns:a16="http://schemas.microsoft.com/office/drawing/2014/main" id="{D6780DB5-179F-DC44-B186-A2C6D39DC170}"/>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63DA20D7-95BF-1B43-B33F-26887CCEA0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38E97A9-CCFB-464C-9F96-798A27A19DA6}"/>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9EDE2F58-ACBF-1E4B-B181-B4B7BDAC16A6}"/>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10CBAA3-301E-284C-AE23-A14ED3EE0B06}"/>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90625396-7720-D245-975E-98882A384552}"/>
                </a:ext>
              </a:extLst>
            </p:cNvPr>
            <p:cNvGrpSpPr/>
            <p:nvPr/>
          </p:nvGrpSpPr>
          <p:grpSpPr>
            <a:xfrm>
              <a:off x="7543800" y="530956"/>
              <a:ext cx="590775" cy="67236"/>
              <a:chOff x="7543800" y="531597"/>
              <a:chExt cx="590775" cy="67236"/>
            </a:xfrm>
            <a:grpFill/>
          </p:grpSpPr>
          <p:sp>
            <p:nvSpPr>
              <p:cNvPr id="197" name="Oval 196">
                <a:extLst>
                  <a:ext uri="{FF2B5EF4-FFF2-40B4-BE49-F238E27FC236}">
                    <a16:creationId xmlns:a16="http://schemas.microsoft.com/office/drawing/2014/main" id="{D6327844-FA4B-DB47-A87D-02AD10FCFD4F}"/>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A8F92464-860D-6F43-A306-1874BB9E4E92}"/>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5542AE-65DE-0E40-A007-90312F20262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7D68CFE-76D9-4344-BEA3-BD53CF644473}"/>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06665784-33D6-AB48-AED6-762DBDF0BBC2}"/>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F6E81901-BE10-0449-B013-18FFD86E5D5A}"/>
                </a:ext>
              </a:extLst>
            </p:cNvPr>
            <p:cNvGrpSpPr/>
            <p:nvPr/>
          </p:nvGrpSpPr>
          <p:grpSpPr>
            <a:xfrm>
              <a:off x="7543800" y="646343"/>
              <a:ext cx="590775" cy="67236"/>
              <a:chOff x="7543800" y="646343"/>
              <a:chExt cx="590775" cy="67236"/>
            </a:xfrm>
            <a:grpFill/>
          </p:grpSpPr>
          <p:sp>
            <p:nvSpPr>
              <p:cNvPr id="192" name="Oval 191">
                <a:extLst>
                  <a:ext uri="{FF2B5EF4-FFF2-40B4-BE49-F238E27FC236}">
                    <a16:creationId xmlns:a16="http://schemas.microsoft.com/office/drawing/2014/main" id="{FDBC77A3-6950-D747-80A1-573286C54351}"/>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CD7813F-209A-4E4C-8576-D018FED1A950}"/>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704DC8F7-12F0-9A42-8F52-2E2C9D79ED0A}"/>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832C3197-3AEE-E74B-8C1F-4693CF889093}"/>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7F83B416-A97E-FF4C-B846-CBB031B63345}"/>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974371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ighlighted Content with Vertical Imag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C937C19-40A7-4941-A7B7-193636B91242}"/>
              </a:ext>
            </a:extLst>
          </p:cNvPr>
          <p:cNvGrpSpPr/>
          <p:nvPr userDrawn="1"/>
        </p:nvGrpSpPr>
        <p:grpSpPr>
          <a:xfrm>
            <a:off x="8040556" y="1371600"/>
            <a:ext cx="3910389" cy="288432"/>
            <a:chOff x="7584141" y="1424618"/>
            <a:chExt cx="3910389" cy="288432"/>
          </a:xfrm>
        </p:grpSpPr>
        <p:cxnSp>
          <p:nvCxnSpPr>
            <p:cNvPr id="17" name="Straight Connector 16">
              <a:extLst>
                <a:ext uri="{FF2B5EF4-FFF2-40B4-BE49-F238E27FC236}">
                  <a16:creationId xmlns:a16="http://schemas.microsoft.com/office/drawing/2014/main" id="{3895EF06-2B98-EA40-9019-2F4D162B1999}"/>
                </a:ext>
              </a:extLst>
            </p:cNvPr>
            <p:cNvCxnSpPr>
              <a:cxnSpLocks/>
            </p:cNvCxnSpPr>
            <p:nvPr/>
          </p:nvCxnSpPr>
          <p:spPr>
            <a:xfrm flipV="1">
              <a:off x="758414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83929-8787-BC4E-8C9C-DBB8276B38CE}"/>
                </a:ext>
              </a:extLst>
            </p:cNvPr>
            <p:cNvCxnSpPr>
              <a:cxnSpLocks/>
            </p:cNvCxnSpPr>
            <p:nvPr/>
          </p:nvCxnSpPr>
          <p:spPr>
            <a:xfrm flipV="1">
              <a:off x="7913410"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AC3E16-44E6-4F47-8EB0-2155EFC5DE72}"/>
                </a:ext>
              </a:extLst>
            </p:cNvPr>
            <p:cNvCxnSpPr>
              <a:cxnSpLocks/>
            </p:cNvCxnSpPr>
            <p:nvPr/>
          </p:nvCxnSpPr>
          <p:spPr>
            <a:xfrm flipV="1">
              <a:off x="8242679"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25CAC-3EBC-3446-AD4E-8C2B21A9EF3A}"/>
                </a:ext>
              </a:extLst>
            </p:cNvPr>
            <p:cNvCxnSpPr>
              <a:cxnSpLocks/>
            </p:cNvCxnSpPr>
            <p:nvPr/>
          </p:nvCxnSpPr>
          <p:spPr>
            <a:xfrm flipV="1">
              <a:off x="857194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81357C-2AB3-5C43-85B9-DA4A8AE901E6}"/>
                </a:ext>
              </a:extLst>
            </p:cNvPr>
            <p:cNvCxnSpPr>
              <a:cxnSpLocks/>
            </p:cNvCxnSpPr>
            <p:nvPr/>
          </p:nvCxnSpPr>
          <p:spPr>
            <a:xfrm flipV="1">
              <a:off x="8901217"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36AFE-E88F-AD45-85FB-6B5DCD278665}"/>
                </a:ext>
              </a:extLst>
            </p:cNvPr>
            <p:cNvCxnSpPr>
              <a:cxnSpLocks/>
            </p:cNvCxnSpPr>
            <p:nvPr/>
          </p:nvCxnSpPr>
          <p:spPr>
            <a:xfrm flipV="1">
              <a:off x="9230486"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BD0829-F10F-B844-B22C-E3F1EAD61AFA}"/>
                </a:ext>
              </a:extLst>
            </p:cNvPr>
            <p:cNvCxnSpPr>
              <a:cxnSpLocks/>
            </p:cNvCxnSpPr>
            <p:nvPr/>
          </p:nvCxnSpPr>
          <p:spPr>
            <a:xfrm flipV="1">
              <a:off x="9559755"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4C85DB-253B-8946-88C0-B7331EABFAD2}"/>
                </a:ext>
              </a:extLst>
            </p:cNvPr>
            <p:cNvCxnSpPr>
              <a:cxnSpLocks/>
            </p:cNvCxnSpPr>
            <p:nvPr/>
          </p:nvCxnSpPr>
          <p:spPr>
            <a:xfrm flipV="1">
              <a:off x="9889024"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BB5419-F09D-434D-943C-0DE0034C058C}"/>
                </a:ext>
              </a:extLst>
            </p:cNvPr>
            <p:cNvCxnSpPr>
              <a:cxnSpLocks/>
            </p:cNvCxnSpPr>
            <p:nvPr/>
          </p:nvCxnSpPr>
          <p:spPr>
            <a:xfrm flipV="1">
              <a:off x="10218293"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EB7D54-4AF8-6F4B-B573-6A4608E69DCD}"/>
                </a:ext>
              </a:extLst>
            </p:cNvPr>
            <p:cNvCxnSpPr>
              <a:cxnSpLocks/>
            </p:cNvCxnSpPr>
            <p:nvPr/>
          </p:nvCxnSpPr>
          <p:spPr>
            <a:xfrm flipV="1">
              <a:off x="10547562"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DE085B-472B-7C4F-88F7-EFCED6A04BEB}"/>
                </a:ext>
              </a:extLst>
            </p:cNvPr>
            <p:cNvCxnSpPr>
              <a:cxnSpLocks/>
            </p:cNvCxnSpPr>
            <p:nvPr/>
          </p:nvCxnSpPr>
          <p:spPr>
            <a:xfrm flipV="1">
              <a:off x="1087683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3916C-6389-1642-9CA5-0BE7644E50E0}"/>
                </a:ext>
              </a:extLst>
            </p:cNvPr>
            <p:cNvCxnSpPr>
              <a:cxnSpLocks/>
            </p:cNvCxnSpPr>
            <p:nvPr/>
          </p:nvCxnSpPr>
          <p:spPr>
            <a:xfrm flipV="1">
              <a:off x="1120609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FEA01D7-B404-904A-96AB-35CC4DF9FF23}"/>
              </a:ext>
            </a:extLst>
          </p:cNvPr>
          <p:cNvGrpSpPr/>
          <p:nvPr userDrawn="1"/>
        </p:nvGrpSpPr>
        <p:grpSpPr>
          <a:xfrm>
            <a:off x="401059" y="399023"/>
            <a:ext cx="274320" cy="212725"/>
            <a:chOff x="11343190" y="687636"/>
            <a:chExt cx="274320" cy="212725"/>
          </a:xfrm>
        </p:grpSpPr>
        <p:cxnSp>
          <p:nvCxnSpPr>
            <p:cNvPr id="30" name="Straight Connector 29">
              <a:extLst>
                <a:ext uri="{FF2B5EF4-FFF2-40B4-BE49-F238E27FC236}">
                  <a16:creationId xmlns:a16="http://schemas.microsoft.com/office/drawing/2014/main" id="{005158E5-473B-6748-867B-510B22C34E5A}"/>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14D27-F161-A445-B952-160EF4D746ED}"/>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FEAE8E-A6C4-034D-8A1E-9CF18904A23D}"/>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F14729-8C34-AF40-9580-0066A5A12A2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B8E7794-72D8-3143-BE21-F0E03CCE1A96}"/>
              </a:ext>
            </a:extLst>
          </p:cNvPr>
          <p:cNvSpPr/>
          <p:nvPr userDrawn="1"/>
        </p:nvSpPr>
        <p:spPr>
          <a:xfrm>
            <a:off x="0" y="4861932"/>
            <a:ext cx="579863" cy="1996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LT Std" pitchFamily="2" charset="0"/>
              <a:ea typeface="+mn-ea"/>
              <a:cs typeface="+mn-cs"/>
            </a:endParaRPr>
          </a:p>
        </p:txBody>
      </p:sp>
      <p:grpSp>
        <p:nvGrpSpPr>
          <p:cNvPr id="35" name="Group 34">
            <a:extLst>
              <a:ext uri="{FF2B5EF4-FFF2-40B4-BE49-F238E27FC236}">
                <a16:creationId xmlns:a16="http://schemas.microsoft.com/office/drawing/2014/main" id="{05843A35-E997-2849-9ADF-E62F84C88443}"/>
              </a:ext>
            </a:extLst>
          </p:cNvPr>
          <p:cNvGrpSpPr/>
          <p:nvPr userDrawn="1"/>
        </p:nvGrpSpPr>
        <p:grpSpPr>
          <a:xfrm>
            <a:off x="6092573" y="5533507"/>
            <a:ext cx="502600" cy="744358"/>
            <a:chOff x="7543800" y="-161366"/>
            <a:chExt cx="590775" cy="874945"/>
          </a:xfrm>
          <a:solidFill>
            <a:schemeClr val="accent1"/>
          </a:solidFill>
        </p:grpSpPr>
        <p:grpSp>
          <p:nvGrpSpPr>
            <p:cNvPr id="36" name="Group 35">
              <a:extLst>
                <a:ext uri="{FF2B5EF4-FFF2-40B4-BE49-F238E27FC236}">
                  <a16:creationId xmlns:a16="http://schemas.microsoft.com/office/drawing/2014/main" id="{DCD7467D-A401-7948-9405-D8DF370C99F9}"/>
                </a:ext>
              </a:extLst>
            </p:cNvPr>
            <p:cNvGrpSpPr/>
            <p:nvPr/>
          </p:nvGrpSpPr>
          <p:grpSpPr>
            <a:xfrm>
              <a:off x="7543800" y="-161366"/>
              <a:ext cx="590775" cy="67236"/>
              <a:chOff x="7543800" y="-161366"/>
              <a:chExt cx="590775" cy="67236"/>
            </a:xfrm>
            <a:grpFill/>
          </p:grpSpPr>
          <p:sp>
            <p:nvSpPr>
              <p:cNvPr id="79" name="Oval 78">
                <a:extLst>
                  <a:ext uri="{FF2B5EF4-FFF2-40B4-BE49-F238E27FC236}">
                    <a16:creationId xmlns:a16="http://schemas.microsoft.com/office/drawing/2014/main" id="{294C53F2-5FC4-2045-81EE-E5D1B1FCDFD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9C2E7C-6EA0-5A43-A50B-012653894CFD}"/>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59FF796-E951-014A-93DA-249A34BCC6C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9F8C600-C2D9-3C42-8BBF-A8D8F9C386E8}"/>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F999D5-0ED8-3D4D-B381-B37D252951E9}"/>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DDAB66F-4A22-3F4C-95A7-CFE12BA94972}"/>
                </a:ext>
              </a:extLst>
            </p:cNvPr>
            <p:cNvGrpSpPr/>
            <p:nvPr/>
          </p:nvGrpSpPr>
          <p:grpSpPr>
            <a:xfrm>
              <a:off x="7543800" y="-45979"/>
              <a:ext cx="590775" cy="67236"/>
              <a:chOff x="7543800" y="-44377"/>
              <a:chExt cx="590775" cy="67236"/>
            </a:xfrm>
            <a:grpFill/>
          </p:grpSpPr>
          <p:sp>
            <p:nvSpPr>
              <p:cNvPr id="74" name="Oval 73">
                <a:extLst>
                  <a:ext uri="{FF2B5EF4-FFF2-40B4-BE49-F238E27FC236}">
                    <a16:creationId xmlns:a16="http://schemas.microsoft.com/office/drawing/2014/main" id="{880AB062-7DE0-0445-A537-9CAF21B803D3}"/>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54B8CC9-8D60-0847-9839-0881E8321D83}"/>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DBE0A4-89CA-3248-A36C-20B54D2AEC90}"/>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F07194-C2A2-134F-8164-13AA0EC58976}"/>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9C688A4-2395-7248-89EF-CB958D939986}"/>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362F58D-B0B4-2941-8C9C-73858832E2BD}"/>
                </a:ext>
              </a:extLst>
            </p:cNvPr>
            <p:cNvGrpSpPr/>
            <p:nvPr/>
          </p:nvGrpSpPr>
          <p:grpSpPr>
            <a:xfrm>
              <a:off x="7543800" y="69408"/>
              <a:ext cx="590775" cy="67236"/>
              <a:chOff x="7543800" y="72612"/>
              <a:chExt cx="590775" cy="67236"/>
            </a:xfrm>
            <a:grpFill/>
          </p:grpSpPr>
          <p:sp>
            <p:nvSpPr>
              <p:cNvPr id="69" name="Oval 68">
                <a:extLst>
                  <a:ext uri="{FF2B5EF4-FFF2-40B4-BE49-F238E27FC236}">
                    <a16:creationId xmlns:a16="http://schemas.microsoft.com/office/drawing/2014/main" id="{0B0A3173-CBD7-C543-BCB3-3D7B175BF0D1}"/>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0BE89-86B2-0C44-BFBF-E949724C76F5}"/>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DBAAD5-0709-0249-AFE5-B51C1657F120}"/>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CED9AD7-8475-FF4E-83E0-447F5BFE04EC}"/>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5308FC-9CD4-D84C-A31C-C90C9C0598CF}"/>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9B9A97B-CF49-5D4C-945C-EFC829AF774E}"/>
                </a:ext>
              </a:extLst>
            </p:cNvPr>
            <p:cNvGrpSpPr/>
            <p:nvPr/>
          </p:nvGrpSpPr>
          <p:grpSpPr>
            <a:xfrm>
              <a:off x="7543800" y="184795"/>
              <a:ext cx="590775" cy="67236"/>
              <a:chOff x="7543800" y="187359"/>
              <a:chExt cx="590775" cy="67236"/>
            </a:xfrm>
            <a:grpFill/>
          </p:grpSpPr>
          <p:sp>
            <p:nvSpPr>
              <p:cNvPr id="64" name="Oval 63">
                <a:extLst>
                  <a:ext uri="{FF2B5EF4-FFF2-40B4-BE49-F238E27FC236}">
                    <a16:creationId xmlns:a16="http://schemas.microsoft.com/office/drawing/2014/main" id="{E60AB1B0-C228-C841-BB3C-5D94CC192204}"/>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FFC430E-3504-DE4E-A27F-14AD0F843BED}"/>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D0CA93-8B91-EA48-9056-E6416966DF49}"/>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DD92517-6812-5149-92CF-50FCBD8A4701}"/>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07E2EB-0D93-D14F-949B-7079E6A3BF89}"/>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8F9E4E0-1FAD-7047-B470-3411288B1768}"/>
                </a:ext>
              </a:extLst>
            </p:cNvPr>
            <p:cNvGrpSpPr/>
            <p:nvPr/>
          </p:nvGrpSpPr>
          <p:grpSpPr>
            <a:xfrm>
              <a:off x="7543800" y="300182"/>
              <a:ext cx="590775" cy="67236"/>
              <a:chOff x="7543800" y="302105"/>
              <a:chExt cx="590775" cy="67236"/>
            </a:xfrm>
            <a:grpFill/>
          </p:grpSpPr>
          <p:sp>
            <p:nvSpPr>
              <p:cNvPr id="59" name="Oval 58">
                <a:extLst>
                  <a:ext uri="{FF2B5EF4-FFF2-40B4-BE49-F238E27FC236}">
                    <a16:creationId xmlns:a16="http://schemas.microsoft.com/office/drawing/2014/main" id="{0D6521BF-1EDD-C041-BD26-356D0CF0095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B20D3A0-035A-124F-BF7E-9A4A631A2839}"/>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C0028-8852-614C-A343-C8946CC464C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FF36CF9-7A74-3247-A88C-3A9DE3D92C83}"/>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0927AF-DFD7-814F-8BD8-B9AC4554EBA6}"/>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33CFF8-004C-5A45-93AE-F1B04D35CFEE}"/>
                </a:ext>
              </a:extLst>
            </p:cNvPr>
            <p:cNvGrpSpPr/>
            <p:nvPr/>
          </p:nvGrpSpPr>
          <p:grpSpPr>
            <a:xfrm>
              <a:off x="7543800" y="415569"/>
              <a:ext cx="590775" cy="67236"/>
              <a:chOff x="7543800" y="416851"/>
              <a:chExt cx="590775" cy="67236"/>
            </a:xfrm>
            <a:grpFill/>
          </p:grpSpPr>
          <p:sp>
            <p:nvSpPr>
              <p:cNvPr id="54" name="Oval 53">
                <a:extLst>
                  <a:ext uri="{FF2B5EF4-FFF2-40B4-BE49-F238E27FC236}">
                    <a16:creationId xmlns:a16="http://schemas.microsoft.com/office/drawing/2014/main" id="{D3FBD0E7-31A0-F94A-BD70-EBF27530379E}"/>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28E8659-FD62-734C-BAE4-77F5877C8A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55D90-3D86-974E-B5BE-1EF1542D582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2F6D66-F094-5941-BBC4-DFF532EA8A01}"/>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0B44F1-1E8C-2B4E-A240-6FD37C76051F}"/>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1A77F22-CD46-2242-A891-03E53836616E}"/>
                </a:ext>
              </a:extLst>
            </p:cNvPr>
            <p:cNvGrpSpPr/>
            <p:nvPr/>
          </p:nvGrpSpPr>
          <p:grpSpPr>
            <a:xfrm>
              <a:off x="7543800" y="530956"/>
              <a:ext cx="590775" cy="67236"/>
              <a:chOff x="7543800" y="531597"/>
              <a:chExt cx="590775" cy="67236"/>
            </a:xfrm>
            <a:grpFill/>
          </p:grpSpPr>
          <p:sp>
            <p:nvSpPr>
              <p:cNvPr id="49" name="Oval 48">
                <a:extLst>
                  <a:ext uri="{FF2B5EF4-FFF2-40B4-BE49-F238E27FC236}">
                    <a16:creationId xmlns:a16="http://schemas.microsoft.com/office/drawing/2014/main" id="{8130E007-CA66-D641-82BF-0E7F3AED0738}"/>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67D476D-5953-CD4B-88E4-15D729FF19B0}"/>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75BE9D-7E96-854D-A01D-AE21601033E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E24A2-C705-6D42-83FE-170C07AC936B}"/>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E99AB5-FA5F-BC40-9EE2-4700BCEDFA37}"/>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7BFB8A-7AA7-B048-8829-1AB01E305AF0}"/>
                </a:ext>
              </a:extLst>
            </p:cNvPr>
            <p:cNvGrpSpPr/>
            <p:nvPr/>
          </p:nvGrpSpPr>
          <p:grpSpPr>
            <a:xfrm>
              <a:off x="7543800" y="646343"/>
              <a:ext cx="590775" cy="67236"/>
              <a:chOff x="7543800" y="646343"/>
              <a:chExt cx="590775" cy="67236"/>
            </a:xfrm>
            <a:grpFill/>
          </p:grpSpPr>
          <p:sp>
            <p:nvSpPr>
              <p:cNvPr id="44" name="Oval 43">
                <a:extLst>
                  <a:ext uri="{FF2B5EF4-FFF2-40B4-BE49-F238E27FC236}">
                    <a16:creationId xmlns:a16="http://schemas.microsoft.com/office/drawing/2014/main" id="{C159488D-2C14-4C46-AAFA-07834965055F}"/>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CC224E-6F7F-8741-8D82-5728A5B414C9}"/>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18A8A83-0307-2B47-9FC8-157B5CD3C696}"/>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3E58EC-55E2-434B-B722-5DBE8A13F37C}"/>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B6F27C-DA8B-1043-8A3A-33E5826F3060}"/>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Title 1">
            <a:extLst>
              <a:ext uri="{FF2B5EF4-FFF2-40B4-BE49-F238E27FC236}">
                <a16:creationId xmlns:a16="http://schemas.microsoft.com/office/drawing/2014/main" id="{6427E4E8-5D51-204C-849F-C9236A62C23E}"/>
              </a:ext>
            </a:extLst>
          </p:cNvPr>
          <p:cNvSpPr>
            <a:spLocks noGrp="1"/>
          </p:cNvSpPr>
          <p:nvPr>
            <p:ph type="ctrTitle" hasCustomPrompt="1"/>
          </p:nvPr>
        </p:nvSpPr>
        <p:spPr>
          <a:xfrm>
            <a:off x="1368927" y="1371600"/>
            <a:ext cx="4615014" cy="1640898"/>
          </a:xfrm>
        </p:spPr>
        <p:txBody>
          <a:bodyPr anchor="t"/>
          <a:lstStyle>
            <a:lvl1pPr algn="l">
              <a:lnSpc>
                <a:spcPct val="80000"/>
              </a:lnSpc>
              <a:defRPr sz="4400">
                <a:solidFill>
                  <a:schemeClr val="tx2"/>
                </a:solidFill>
              </a:defRPr>
            </a:lvl1pPr>
          </a:lstStyle>
          <a:p>
            <a:r>
              <a:rPr lang="en-US" dirty="0"/>
              <a:t>This slide is used to highlight some form of content </a:t>
            </a:r>
          </a:p>
        </p:txBody>
      </p:sp>
      <p:sp>
        <p:nvSpPr>
          <p:cNvPr id="85" name="Picture Placeholder 4">
            <a:extLst>
              <a:ext uri="{FF2B5EF4-FFF2-40B4-BE49-F238E27FC236}">
                <a16:creationId xmlns:a16="http://schemas.microsoft.com/office/drawing/2014/main" id="{848A26CC-5521-DD47-862F-3B77250C5ED6}"/>
              </a:ext>
            </a:extLst>
          </p:cNvPr>
          <p:cNvSpPr>
            <a:spLocks noGrp="1"/>
          </p:cNvSpPr>
          <p:nvPr>
            <p:ph type="pic" sz="quarter" idx="10" hasCustomPrompt="1"/>
          </p:nvPr>
        </p:nvSpPr>
        <p:spPr>
          <a:xfrm>
            <a:off x="6933057" y="469931"/>
            <a:ext cx="4257670" cy="6388059"/>
          </a:xfrm>
        </p:spPr>
        <p:txBody>
          <a:bodyPr anchor="ctr"/>
          <a:lstStyle>
            <a:lvl1pPr algn="ctr">
              <a:buNone/>
              <a:defRPr/>
            </a:lvl1pPr>
          </a:lstStyle>
          <a:p>
            <a:r>
              <a:rPr lang="en-US" dirty="0"/>
              <a:t>Insert Image</a:t>
            </a:r>
          </a:p>
        </p:txBody>
      </p:sp>
      <p:sp>
        <p:nvSpPr>
          <p:cNvPr id="86" name="Picture Placeholder 9">
            <a:extLst>
              <a:ext uri="{FF2B5EF4-FFF2-40B4-BE49-F238E27FC236}">
                <a16:creationId xmlns:a16="http://schemas.microsoft.com/office/drawing/2014/main" id="{9FAD2C67-689A-3C4A-8CE9-C88D63CA96AF}"/>
              </a:ext>
            </a:extLst>
          </p:cNvPr>
          <p:cNvSpPr>
            <a:spLocks noGrp="1"/>
          </p:cNvSpPr>
          <p:nvPr>
            <p:ph type="pic" sz="quarter" idx="13" hasCustomPrompt="1"/>
          </p:nvPr>
        </p:nvSpPr>
        <p:spPr>
          <a:xfrm>
            <a:off x="1368927" y="5402146"/>
            <a:ext cx="3086115" cy="966114"/>
          </a:xfrm>
        </p:spPr>
        <p:txBody>
          <a:bodyPr anchor="ctr"/>
          <a:lstStyle>
            <a:lvl1pPr algn="ctr">
              <a:buNone/>
              <a:defRPr>
                <a:solidFill>
                  <a:schemeClr val="bg1"/>
                </a:solidFill>
              </a:defRPr>
            </a:lvl1pPr>
          </a:lstStyle>
          <a:p>
            <a:r>
              <a:rPr lang="en-US" dirty="0"/>
              <a:t>Select Logo</a:t>
            </a:r>
          </a:p>
        </p:txBody>
      </p:sp>
      <p:sp>
        <p:nvSpPr>
          <p:cNvPr id="88" name="Text Placeholder 87">
            <a:extLst>
              <a:ext uri="{FF2B5EF4-FFF2-40B4-BE49-F238E27FC236}">
                <a16:creationId xmlns:a16="http://schemas.microsoft.com/office/drawing/2014/main" id="{1E887DE2-31FB-5E44-AC0C-85A687E03135}"/>
              </a:ext>
            </a:extLst>
          </p:cNvPr>
          <p:cNvSpPr>
            <a:spLocks noGrp="1"/>
          </p:cNvSpPr>
          <p:nvPr>
            <p:ph type="body" sz="quarter" idx="14" hasCustomPrompt="1"/>
          </p:nvPr>
        </p:nvSpPr>
        <p:spPr>
          <a:xfrm>
            <a:off x="1368425" y="3291944"/>
            <a:ext cx="4386263" cy="664797"/>
          </a:xfrm>
        </p:spPr>
        <p:txBody>
          <a:bodyPr/>
          <a:lstStyle>
            <a:lvl1pPr marL="0" indent="0" algn="l">
              <a:buFont typeface="Arial" panose="020B0604020202020204" pitchFamily="34" charset="0"/>
              <a:buNone/>
              <a:defRPr sz="2400"/>
            </a:lvl1pPr>
            <a:lvl2pPr>
              <a:buNone/>
              <a:defRPr/>
            </a:lvl2pPr>
            <a:lvl3pPr>
              <a:buNone/>
              <a:defRPr/>
            </a:lvl3pPr>
            <a:lvl4pPr>
              <a:buNone/>
              <a:defRPr/>
            </a:lvl4pPr>
            <a:lvl5pPr>
              <a:buNone/>
              <a:defRPr/>
            </a:lvl5pPr>
          </a:lstStyle>
          <a:p>
            <a:pPr lvl="0"/>
            <a:r>
              <a:rPr lang="en-US" dirty="0"/>
              <a:t>Add a sentence of descriptive text if needed.</a:t>
            </a:r>
          </a:p>
        </p:txBody>
      </p:sp>
      <p:sp>
        <p:nvSpPr>
          <p:cNvPr id="89" name="Text Placeholder 172">
            <a:extLst>
              <a:ext uri="{FF2B5EF4-FFF2-40B4-BE49-F238E27FC236}">
                <a16:creationId xmlns:a16="http://schemas.microsoft.com/office/drawing/2014/main" id="{7E3FC26C-C4B9-DA4B-849D-E0AAB1F610EC}"/>
              </a:ext>
            </a:extLst>
          </p:cNvPr>
          <p:cNvSpPr>
            <a:spLocks noGrp="1"/>
          </p:cNvSpPr>
          <p:nvPr>
            <p:ph type="body" sz="quarter" idx="11" hasCustomPrompt="1"/>
          </p:nvPr>
        </p:nvSpPr>
        <p:spPr>
          <a:xfrm rot="16200000">
            <a:off x="-1386170" y="2708307"/>
            <a:ext cx="3825237" cy="138499"/>
          </a:xfrm>
        </p:spPr>
        <p:txBody>
          <a:bodyPr/>
          <a:lstStyle>
            <a:lvl1pPr>
              <a:lnSpc>
                <a:spcPct val="100000"/>
              </a:lnSpc>
              <a:buFontTx/>
              <a:buNone/>
              <a:defRPr sz="900" spc="300">
                <a:solidFill>
                  <a:schemeClr val="tx2"/>
                </a:solidFill>
              </a:defRPr>
            </a:lvl1pPr>
            <a:lvl2pPr>
              <a:buNone/>
              <a:defRPr/>
            </a:lvl2pPr>
          </a:lstStyle>
          <a:p>
            <a:pPr lvl="0"/>
            <a:r>
              <a:rPr lang="en-US" dirty="0"/>
              <a:t>DECK TILE OR OTHER</a:t>
            </a:r>
          </a:p>
        </p:txBody>
      </p:sp>
    </p:spTree>
    <p:extLst>
      <p:ext uri="{BB962C8B-B14F-4D97-AF65-F5344CB8AC3E}">
        <p14:creationId xmlns:p14="http://schemas.microsoft.com/office/powerpoint/2010/main" val="2018154316"/>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ghlighted Content with Horizontal Imag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C937C19-40A7-4941-A7B7-193636B91242}"/>
              </a:ext>
            </a:extLst>
          </p:cNvPr>
          <p:cNvGrpSpPr/>
          <p:nvPr userDrawn="1"/>
        </p:nvGrpSpPr>
        <p:grpSpPr>
          <a:xfrm>
            <a:off x="8040556" y="5630732"/>
            <a:ext cx="3910389" cy="288432"/>
            <a:chOff x="7584141" y="1424618"/>
            <a:chExt cx="3910389" cy="288432"/>
          </a:xfrm>
        </p:grpSpPr>
        <p:cxnSp>
          <p:nvCxnSpPr>
            <p:cNvPr id="17" name="Straight Connector 16">
              <a:extLst>
                <a:ext uri="{FF2B5EF4-FFF2-40B4-BE49-F238E27FC236}">
                  <a16:creationId xmlns:a16="http://schemas.microsoft.com/office/drawing/2014/main" id="{3895EF06-2B98-EA40-9019-2F4D162B1999}"/>
                </a:ext>
              </a:extLst>
            </p:cNvPr>
            <p:cNvCxnSpPr>
              <a:cxnSpLocks/>
            </p:cNvCxnSpPr>
            <p:nvPr/>
          </p:nvCxnSpPr>
          <p:spPr>
            <a:xfrm flipV="1">
              <a:off x="758414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83929-8787-BC4E-8C9C-DBB8276B38CE}"/>
                </a:ext>
              </a:extLst>
            </p:cNvPr>
            <p:cNvCxnSpPr>
              <a:cxnSpLocks/>
            </p:cNvCxnSpPr>
            <p:nvPr/>
          </p:nvCxnSpPr>
          <p:spPr>
            <a:xfrm flipV="1">
              <a:off x="7913410"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AC3E16-44E6-4F47-8EB0-2155EFC5DE72}"/>
                </a:ext>
              </a:extLst>
            </p:cNvPr>
            <p:cNvCxnSpPr>
              <a:cxnSpLocks/>
            </p:cNvCxnSpPr>
            <p:nvPr/>
          </p:nvCxnSpPr>
          <p:spPr>
            <a:xfrm flipV="1">
              <a:off x="8242679"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25CAC-3EBC-3446-AD4E-8C2B21A9EF3A}"/>
                </a:ext>
              </a:extLst>
            </p:cNvPr>
            <p:cNvCxnSpPr>
              <a:cxnSpLocks/>
            </p:cNvCxnSpPr>
            <p:nvPr/>
          </p:nvCxnSpPr>
          <p:spPr>
            <a:xfrm flipV="1">
              <a:off x="857194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81357C-2AB3-5C43-85B9-DA4A8AE901E6}"/>
                </a:ext>
              </a:extLst>
            </p:cNvPr>
            <p:cNvCxnSpPr>
              <a:cxnSpLocks/>
            </p:cNvCxnSpPr>
            <p:nvPr/>
          </p:nvCxnSpPr>
          <p:spPr>
            <a:xfrm flipV="1">
              <a:off x="8901217"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36AFE-E88F-AD45-85FB-6B5DCD278665}"/>
                </a:ext>
              </a:extLst>
            </p:cNvPr>
            <p:cNvCxnSpPr>
              <a:cxnSpLocks/>
            </p:cNvCxnSpPr>
            <p:nvPr/>
          </p:nvCxnSpPr>
          <p:spPr>
            <a:xfrm flipV="1">
              <a:off x="9230486"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BD0829-F10F-B844-B22C-E3F1EAD61AFA}"/>
                </a:ext>
              </a:extLst>
            </p:cNvPr>
            <p:cNvCxnSpPr>
              <a:cxnSpLocks/>
            </p:cNvCxnSpPr>
            <p:nvPr/>
          </p:nvCxnSpPr>
          <p:spPr>
            <a:xfrm flipV="1">
              <a:off x="9559755"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4C85DB-253B-8946-88C0-B7331EABFAD2}"/>
                </a:ext>
              </a:extLst>
            </p:cNvPr>
            <p:cNvCxnSpPr>
              <a:cxnSpLocks/>
            </p:cNvCxnSpPr>
            <p:nvPr/>
          </p:nvCxnSpPr>
          <p:spPr>
            <a:xfrm flipV="1">
              <a:off x="9889024"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BB5419-F09D-434D-943C-0DE0034C058C}"/>
                </a:ext>
              </a:extLst>
            </p:cNvPr>
            <p:cNvCxnSpPr>
              <a:cxnSpLocks/>
            </p:cNvCxnSpPr>
            <p:nvPr/>
          </p:nvCxnSpPr>
          <p:spPr>
            <a:xfrm flipV="1">
              <a:off x="10218293"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EB7D54-4AF8-6F4B-B573-6A4608E69DCD}"/>
                </a:ext>
              </a:extLst>
            </p:cNvPr>
            <p:cNvCxnSpPr>
              <a:cxnSpLocks/>
            </p:cNvCxnSpPr>
            <p:nvPr/>
          </p:nvCxnSpPr>
          <p:spPr>
            <a:xfrm flipV="1">
              <a:off x="10547562"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DE085B-472B-7C4F-88F7-EFCED6A04BEB}"/>
                </a:ext>
              </a:extLst>
            </p:cNvPr>
            <p:cNvCxnSpPr>
              <a:cxnSpLocks/>
            </p:cNvCxnSpPr>
            <p:nvPr/>
          </p:nvCxnSpPr>
          <p:spPr>
            <a:xfrm flipV="1">
              <a:off x="1087683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3916C-6389-1642-9CA5-0BE7644E50E0}"/>
                </a:ext>
              </a:extLst>
            </p:cNvPr>
            <p:cNvCxnSpPr>
              <a:cxnSpLocks/>
            </p:cNvCxnSpPr>
            <p:nvPr/>
          </p:nvCxnSpPr>
          <p:spPr>
            <a:xfrm flipV="1">
              <a:off x="1120609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FEA01D7-B404-904A-96AB-35CC4DF9FF23}"/>
              </a:ext>
            </a:extLst>
          </p:cNvPr>
          <p:cNvGrpSpPr/>
          <p:nvPr userDrawn="1"/>
        </p:nvGrpSpPr>
        <p:grpSpPr>
          <a:xfrm>
            <a:off x="401059" y="399023"/>
            <a:ext cx="274320" cy="212725"/>
            <a:chOff x="11343190" y="687636"/>
            <a:chExt cx="274320" cy="212725"/>
          </a:xfrm>
        </p:grpSpPr>
        <p:cxnSp>
          <p:nvCxnSpPr>
            <p:cNvPr id="30" name="Straight Connector 29">
              <a:extLst>
                <a:ext uri="{FF2B5EF4-FFF2-40B4-BE49-F238E27FC236}">
                  <a16:creationId xmlns:a16="http://schemas.microsoft.com/office/drawing/2014/main" id="{005158E5-473B-6748-867B-510B22C34E5A}"/>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14D27-F161-A445-B952-160EF4D746ED}"/>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FEAE8E-A6C4-034D-8A1E-9CF18904A23D}"/>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F14729-8C34-AF40-9580-0066A5A12A2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B8E7794-72D8-3143-BE21-F0E03CCE1A96}"/>
              </a:ext>
            </a:extLst>
          </p:cNvPr>
          <p:cNvSpPr/>
          <p:nvPr userDrawn="1"/>
        </p:nvSpPr>
        <p:spPr>
          <a:xfrm>
            <a:off x="0" y="4861932"/>
            <a:ext cx="579863" cy="1996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LT Std" pitchFamily="2" charset="0"/>
              <a:ea typeface="+mn-ea"/>
              <a:cs typeface="+mn-cs"/>
            </a:endParaRPr>
          </a:p>
        </p:txBody>
      </p:sp>
      <p:grpSp>
        <p:nvGrpSpPr>
          <p:cNvPr id="35" name="Group 34">
            <a:extLst>
              <a:ext uri="{FF2B5EF4-FFF2-40B4-BE49-F238E27FC236}">
                <a16:creationId xmlns:a16="http://schemas.microsoft.com/office/drawing/2014/main" id="{05843A35-E997-2849-9ADF-E62F84C88443}"/>
              </a:ext>
            </a:extLst>
          </p:cNvPr>
          <p:cNvGrpSpPr/>
          <p:nvPr userDrawn="1"/>
        </p:nvGrpSpPr>
        <p:grpSpPr>
          <a:xfrm>
            <a:off x="4766668" y="5533507"/>
            <a:ext cx="502600" cy="744358"/>
            <a:chOff x="7543800" y="-161366"/>
            <a:chExt cx="590775" cy="874945"/>
          </a:xfrm>
          <a:solidFill>
            <a:schemeClr val="accent1"/>
          </a:solidFill>
        </p:grpSpPr>
        <p:grpSp>
          <p:nvGrpSpPr>
            <p:cNvPr id="36" name="Group 35">
              <a:extLst>
                <a:ext uri="{FF2B5EF4-FFF2-40B4-BE49-F238E27FC236}">
                  <a16:creationId xmlns:a16="http://schemas.microsoft.com/office/drawing/2014/main" id="{DCD7467D-A401-7948-9405-D8DF370C99F9}"/>
                </a:ext>
              </a:extLst>
            </p:cNvPr>
            <p:cNvGrpSpPr/>
            <p:nvPr/>
          </p:nvGrpSpPr>
          <p:grpSpPr>
            <a:xfrm>
              <a:off x="7543800" y="-161366"/>
              <a:ext cx="590775" cy="67236"/>
              <a:chOff x="7543800" y="-161366"/>
              <a:chExt cx="590775" cy="67236"/>
            </a:xfrm>
            <a:grpFill/>
          </p:grpSpPr>
          <p:sp>
            <p:nvSpPr>
              <p:cNvPr id="79" name="Oval 78">
                <a:extLst>
                  <a:ext uri="{FF2B5EF4-FFF2-40B4-BE49-F238E27FC236}">
                    <a16:creationId xmlns:a16="http://schemas.microsoft.com/office/drawing/2014/main" id="{294C53F2-5FC4-2045-81EE-E5D1B1FCDFD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9C2E7C-6EA0-5A43-A50B-012653894CFD}"/>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59FF796-E951-014A-93DA-249A34BCC6C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9F8C600-C2D9-3C42-8BBF-A8D8F9C386E8}"/>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F999D5-0ED8-3D4D-B381-B37D252951E9}"/>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DDAB66F-4A22-3F4C-95A7-CFE12BA94972}"/>
                </a:ext>
              </a:extLst>
            </p:cNvPr>
            <p:cNvGrpSpPr/>
            <p:nvPr/>
          </p:nvGrpSpPr>
          <p:grpSpPr>
            <a:xfrm>
              <a:off x="7543800" y="-45979"/>
              <a:ext cx="590775" cy="67236"/>
              <a:chOff x="7543800" y="-44377"/>
              <a:chExt cx="590775" cy="67236"/>
            </a:xfrm>
            <a:grpFill/>
          </p:grpSpPr>
          <p:sp>
            <p:nvSpPr>
              <p:cNvPr id="74" name="Oval 73">
                <a:extLst>
                  <a:ext uri="{FF2B5EF4-FFF2-40B4-BE49-F238E27FC236}">
                    <a16:creationId xmlns:a16="http://schemas.microsoft.com/office/drawing/2014/main" id="{880AB062-7DE0-0445-A537-9CAF21B803D3}"/>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54B8CC9-8D60-0847-9839-0881E8321D83}"/>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DBE0A4-89CA-3248-A36C-20B54D2AEC90}"/>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F07194-C2A2-134F-8164-13AA0EC58976}"/>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9C688A4-2395-7248-89EF-CB958D939986}"/>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362F58D-B0B4-2941-8C9C-73858832E2BD}"/>
                </a:ext>
              </a:extLst>
            </p:cNvPr>
            <p:cNvGrpSpPr/>
            <p:nvPr/>
          </p:nvGrpSpPr>
          <p:grpSpPr>
            <a:xfrm>
              <a:off x="7543800" y="69408"/>
              <a:ext cx="590775" cy="67236"/>
              <a:chOff x="7543800" y="72612"/>
              <a:chExt cx="590775" cy="67236"/>
            </a:xfrm>
            <a:grpFill/>
          </p:grpSpPr>
          <p:sp>
            <p:nvSpPr>
              <p:cNvPr id="69" name="Oval 68">
                <a:extLst>
                  <a:ext uri="{FF2B5EF4-FFF2-40B4-BE49-F238E27FC236}">
                    <a16:creationId xmlns:a16="http://schemas.microsoft.com/office/drawing/2014/main" id="{0B0A3173-CBD7-C543-BCB3-3D7B175BF0D1}"/>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0BE89-86B2-0C44-BFBF-E949724C76F5}"/>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DBAAD5-0709-0249-AFE5-B51C1657F120}"/>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CED9AD7-8475-FF4E-83E0-447F5BFE04EC}"/>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5308FC-9CD4-D84C-A31C-C90C9C0598CF}"/>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9B9A97B-CF49-5D4C-945C-EFC829AF774E}"/>
                </a:ext>
              </a:extLst>
            </p:cNvPr>
            <p:cNvGrpSpPr/>
            <p:nvPr/>
          </p:nvGrpSpPr>
          <p:grpSpPr>
            <a:xfrm>
              <a:off x="7543800" y="184795"/>
              <a:ext cx="590775" cy="67236"/>
              <a:chOff x="7543800" y="187359"/>
              <a:chExt cx="590775" cy="67236"/>
            </a:xfrm>
            <a:grpFill/>
          </p:grpSpPr>
          <p:sp>
            <p:nvSpPr>
              <p:cNvPr id="64" name="Oval 63">
                <a:extLst>
                  <a:ext uri="{FF2B5EF4-FFF2-40B4-BE49-F238E27FC236}">
                    <a16:creationId xmlns:a16="http://schemas.microsoft.com/office/drawing/2014/main" id="{E60AB1B0-C228-C841-BB3C-5D94CC192204}"/>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FFC430E-3504-DE4E-A27F-14AD0F843BED}"/>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D0CA93-8B91-EA48-9056-E6416966DF49}"/>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DD92517-6812-5149-92CF-50FCBD8A4701}"/>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07E2EB-0D93-D14F-949B-7079E6A3BF89}"/>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8F9E4E0-1FAD-7047-B470-3411288B1768}"/>
                </a:ext>
              </a:extLst>
            </p:cNvPr>
            <p:cNvGrpSpPr/>
            <p:nvPr/>
          </p:nvGrpSpPr>
          <p:grpSpPr>
            <a:xfrm>
              <a:off x="7543800" y="300182"/>
              <a:ext cx="590775" cy="67236"/>
              <a:chOff x="7543800" y="302105"/>
              <a:chExt cx="590775" cy="67236"/>
            </a:xfrm>
            <a:grpFill/>
          </p:grpSpPr>
          <p:sp>
            <p:nvSpPr>
              <p:cNvPr id="59" name="Oval 58">
                <a:extLst>
                  <a:ext uri="{FF2B5EF4-FFF2-40B4-BE49-F238E27FC236}">
                    <a16:creationId xmlns:a16="http://schemas.microsoft.com/office/drawing/2014/main" id="{0D6521BF-1EDD-C041-BD26-356D0CF0095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B20D3A0-035A-124F-BF7E-9A4A631A2839}"/>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C0028-8852-614C-A343-C8946CC464C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FF36CF9-7A74-3247-A88C-3A9DE3D92C83}"/>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0927AF-DFD7-814F-8BD8-B9AC4554EBA6}"/>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33CFF8-004C-5A45-93AE-F1B04D35CFEE}"/>
                </a:ext>
              </a:extLst>
            </p:cNvPr>
            <p:cNvGrpSpPr/>
            <p:nvPr/>
          </p:nvGrpSpPr>
          <p:grpSpPr>
            <a:xfrm>
              <a:off x="7543800" y="415569"/>
              <a:ext cx="590775" cy="67236"/>
              <a:chOff x="7543800" y="416851"/>
              <a:chExt cx="590775" cy="67236"/>
            </a:xfrm>
            <a:grpFill/>
          </p:grpSpPr>
          <p:sp>
            <p:nvSpPr>
              <p:cNvPr id="54" name="Oval 53">
                <a:extLst>
                  <a:ext uri="{FF2B5EF4-FFF2-40B4-BE49-F238E27FC236}">
                    <a16:creationId xmlns:a16="http://schemas.microsoft.com/office/drawing/2014/main" id="{D3FBD0E7-31A0-F94A-BD70-EBF27530379E}"/>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28E8659-FD62-734C-BAE4-77F5877C8A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55D90-3D86-974E-B5BE-1EF1542D582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2F6D66-F094-5941-BBC4-DFF532EA8A01}"/>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0B44F1-1E8C-2B4E-A240-6FD37C76051F}"/>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1A77F22-CD46-2242-A891-03E53836616E}"/>
                </a:ext>
              </a:extLst>
            </p:cNvPr>
            <p:cNvGrpSpPr/>
            <p:nvPr/>
          </p:nvGrpSpPr>
          <p:grpSpPr>
            <a:xfrm>
              <a:off x="7543800" y="530956"/>
              <a:ext cx="590775" cy="67236"/>
              <a:chOff x="7543800" y="531597"/>
              <a:chExt cx="590775" cy="67236"/>
            </a:xfrm>
            <a:grpFill/>
          </p:grpSpPr>
          <p:sp>
            <p:nvSpPr>
              <p:cNvPr id="49" name="Oval 48">
                <a:extLst>
                  <a:ext uri="{FF2B5EF4-FFF2-40B4-BE49-F238E27FC236}">
                    <a16:creationId xmlns:a16="http://schemas.microsoft.com/office/drawing/2014/main" id="{8130E007-CA66-D641-82BF-0E7F3AED0738}"/>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67D476D-5953-CD4B-88E4-15D729FF19B0}"/>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75BE9D-7E96-854D-A01D-AE21601033E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E24A2-C705-6D42-83FE-170C07AC936B}"/>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E99AB5-FA5F-BC40-9EE2-4700BCEDFA37}"/>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7BFB8A-7AA7-B048-8829-1AB01E305AF0}"/>
                </a:ext>
              </a:extLst>
            </p:cNvPr>
            <p:cNvGrpSpPr/>
            <p:nvPr/>
          </p:nvGrpSpPr>
          <p:grpSpPr>
            <a:xfrm>
              <a:off x="7543800" y="646343"/>
              <a:ext cx="590775" cy="67236"/>
              <a:chOff x="7543800" y="646343"/>
              <a:chExt cx="590775" cy="67236"/>
            </a:xfrm>
            <a:grpFill/>
          </p:grpSpPr>
          <p:sp>
            <p:nvSpPr>
              <p:cNvPr id="44" name="Oval 43">
                <a:extLst>
                  <a:ext uri="{FF2B5EF4-FFF2-40B4-BE49-F238E27FC236}">
                    <a16:creationId xmlns:a16="http://schemas.microsoft.com/office/drawing/2014/main" id="{C159488D-2C14-4C46-AAFA-07834965055F}"/>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CC224E-6F7F-8741-8D82-5728A5B414C9}"/>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18A8A83-0307-2B47-9FC8-157B5CD3C696}"/>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3E58EC-55E2-434B-B722-5DBE8A13F37C}"/>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B6F27C-DA8B-1043-8A3A-33E5826F3060}"/>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Title 1">
            <a:extLst>
              <a:ext uri="{FF2B5EF4-FFF2-40B4-BE49-F238E27FC236}">
                <a16:creationId xmlns:a16="http://schemas.microsoft.com/office/drawing/2014/main" id="{6427E4E8-5D51-204C-849F-C9236A62C23E}"/>
              </a:ext>
            </a:extLst>
          </p:cNvPr>
          <p:cNvSpPr>
            <a:spLocks noGrp="1"/>
          </p:cNvSpPr>
          <p:nvPr>
            <p:ph type="ctrTitle" hasCustomPrompt="1"/>
          </p:nvPr>
        </p:nvSpPr>
        <p:spPr>
          <a:xfrm>
            <a:off x="1368927" y="1371600"/>
            <a:ext cx="4615014" cy="1640898"/>
          </a:xfrm>
        </p:spPr>
        <p:txBody>
          <a:bodyPr anchor="t"/>
          <a:lstStyle>
            <a:lvl1pPr algn="l">
              <a:lnSpc>
                <a:spcPct val="80000"/>
              </a:lnSpc>
              <a:defRPr sz="4400">
                <a:solidFill>
                  <a:schemeClr val="tx2"/>
                </a:solidFill>
              </a:defRPr>
            </a:lvl1pPr>
          </a:lstStyle>
          <a:p>
            <a:r>
              <a:rPr lang="en-US" dirty="0"/>
              <a:t>This slide is used to highlight some form of content </a:t>
            </a:r>
          </a:p>
        </p:txBody>
      </p:sp>
      <p:sp>
        <p:nvSpPr>
          <p:cNvPr id="86" name="Picture Placeholder 9">
            <a:extLst>
              <a:ext uri="{FF2B5EF4-FFF2-40B4-BE49-F238E27FC236}">
                <a16:creationId xmlns:a16="http://schemas.microsoft.com/office/drawing/2014/main" id="{9FAD2C67-689A-3C4A-8CE9-C88D63CA96AF}"/>
              </a:ext>
            </a:extLst>
          </p:cNvPr>
          <p:cNvSpPr>
            <a:spLocks noGrp="1"/>
          </p:cNvSpPr>
          <p:nvPr>
            <p:ph type="pic" sz="quarter" idx="13" hasCustomPrompt="1"/>
          </p:nvPr>
        </p:nvSpPr>
        <p:spPr>
          <a:xfrm>
            <a:off x="1368927" y="5402146"/>
            <a:ext cx="3086115" cy="966114"/>
          </a:xfrm>
        </p:spPr>
        <p:txBody>
          <a:bodyPr anchor="ctr"/>
          <a:lstStyle>
            <a:lvl1pPr algn="ctr">
              <a:buNone/>
              <a:defRPr>
                <a:solidFill>
                  <a:schemeClr val="bg1"/>
                </a:solidFill>
              </a:defRPr>
            </a:lvl1pPr>
          </a:lstStyle>
          <a:p>
            <a:r>
              <a:rPr lang="en-US" dirty="0"/>
              <a:t>Select Logo</a:t>
            </a:r>
          </a:p>
        </p:txBody>
      </p:sp>
      <p:sp>
        <p:nvSpPr>
          <p:cNvPr id="88" name="Text Placeholder 87">
            <a:extLst>
              <a:ext uri="{FF2B5EF4-FFF2-40B4-BE49-F238E27FC236}">
                <a16:creationId xmlns:a16="http://schemas.microsoft.com/office/drawing/2014/main" id="{1E887DE2-31FB-5E44-AC0C-85A687E03135}"/>
              </a:ext>
            </a:extLst>
          </p:cNvPr>
          <p:cNvSpPr>
            <a:spLocks noGrp="1"/>
          </p:cNvSpPr>
          <p:nvPr>
            <p:ph type="body" sz="quarter" idx="14" hasCustomPrompt="1"/>
          </p:nvPr>
        </p:nvSpPr>
        <p:spPr>
          <a:xfrm>
            <a:off x="1368425" y="3291944"/>
            <a:ext cx="4386263" cy="664797"/>
          </a:xfrm>
        </p:spPr>
        <p:txBody>
          <a:bodyPr/>
          <a:lstStyle>
            <a:lvl1pPr marL="0" indent="0" algn="l">
              <a:buFont typeface="Arial" panose="020B0604020202020204" pitchFamily="34" charset="0"/>
              <a:buNone/>
              <a:defRPr sz="2400"/>
            </a:lvl1pPr>
            <a:lvl2pPr>
              <a:buNone/>
              <a:defRPr/>
            </a:lvl2pPr>
            <a:lvl3pPr>
              <a:buNone/>
              <a:defRPr/>
            </a:lvl3pPr>
            <a:lvl4pPr>
              <a:buNone/>
              <a:defRPr/>
            </a:lvl4pPr>
            <a:lvl5pPr>
              <a:buNone/>
              <a:defRPr/>
            </a:lvl5pPr>
          </a:lstStyle>
          <a:p>
            <a:pPr lvl="0"/>
            <a:r>
              <a:rPr lang="en-US" dirty="0"/>
              <a:t>Add a sentence of descriptive text if needed.</a:t>
            </a:r>
          </a:p>
        </p:txBody>
      </p:sp>
      <p:sp>
        <p:nvSpPr>
          <p:cNvPr id="87" name="Picture Placeholder 4">
            <a:extLst>
              <a:ext uri="{FF2B5EF4-FFF2-40B4-BE49-F238E27FC236}">
                <a16:creationId xmlns:a16="http://schemas.microsoft.com/office/drawing/2014/main" id="{53C12934-8489-ED47-9677-0D9506BDC2BE}"/>
              </a:ext>
            </a:extLst>
          </p:cNvPr>
          <p:cNvSpPr>
            <a:spLocks noGrp="1"/>
          </p:cNvSpPr>
          <p:nvPr>
            <p:ph type="pic" sz="quarter" idx="12" hasCustomPrompt="1"/>
          </p:nvPr>
        </p:nvSpPr>
        <p:spPr>
          <a:xfrm>
            <a:off x="6575344" y="1371601"/>
            <a:ext cx="5629077" cy="3697940"/>
          </a:xfrm>
        </p:spPr>
        <p:txBody>
          <a:bodyPr anchor="ctr"/>
          <a:lstStyle>
            <a:lvl1pPr algn="ctr">
              <a:buNone/>
              <a:defRPr>
                <a:solidFill>
                  <a:schemeClr val="tx2"/>
                </a:solidFill>
              </a:defRPr>
            </a:lvl1pPr>
          </a:lstStyle>
          <a:p>
            <a:r>
              <a:rPr lang="en-US" dirty="0"/>
              <a:t>Main Slide Deck Photo</a:t>
            </a:r>
          </a:p>
        </p:txBody>
      </p:sp>
      <p:sp>
        <p:nvSpPr>
          <p:cNvPr id="89" name="Text Placeholder 172">
            <a:extLst>
              <a:ext uri="{FF2B5EF4-FFF2-40B4-BE49-F238E27FC236}">
                <a16:creationId xmlns:a16="http://schemas.microsoft.com/office/drawing/2014/main" id="{EF724383-D725-D443-9BCD-39422BEDB689}"/>
              </a:ext>
            </a:extLst>
          </p:cNvPr>
          <p:cNvSpPr>
            <a:spLocks noGrp="1"/>
          </p:cNvSpPr>
          <p:nvPr>
            <p:ph type="body" sz="quarter" idx="11" hasCustomPrompt="1"/>
          </p:nvPr>
        </p:nvSpPr>
        <p:spPr>
          <a:xfrm rot="16200000">
            <a:off x="-1386170" y="2708307"/>
            <a:ext cx="3825237" cy="138499"/>
          </a:xfrm>
        </p:spPr>
        <p:txBody>
          <a:bodyPr/>
          <a:lstStyle>
            <a:lvl1pPr>
              <a:lnSpc>
                <a:spcPct val="100000"/>
              </a:lnSpc>
              <a:buFontTx/>
              <a:buNone/>
              <a:defRPr sz="900" spc="300">
                <a:solidFill>
                  <a:schemeClr val="tx2"/>
                </a:solidFill>
              </a:defRPr>
            </a:lvl1pPr>
            <a:lvl2pPr>
              <a:buNone/>
              <a:defRPr/>
            </a:lvl2pPr>
          </a:lstStyle>
          <a:p>
            <a:pPr lvl="0"/>
            <a:r>
              <a:rPr lang="en-US" dirty="0"/>
              <a:t>DECK TILE OR OTHER</a:t>
            </a:r>
          </a:p>
        </p:txBody>
      </p:sp>
    </p:spTree>
    <p:extLst>
      <p:ext uri="{BB962C8B-B14F-4D97-AF65-F5344CB8AC3E}">
        <p14:creationId xmlns:p14="http://schemas.microsoft.com/office/powerpoint/2010/main" val="2280434450"/>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o Se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one-line slide title</a:t>
            </a:r>
          </a:p>
        </p:txBody>
      </p:sp>
      <p:sp>
        <p:nvSpPr>
          <p:cNvPr id="3" name="Content Placeholder 2"/>
          <p:cNvSpPr>
            <a:spLocks noGrp="1"/>
          </p:cNvSpPr>
          <p:nvPr>
            <p:ph idx="1" hasCustomPrompt="1"/>
          </p:nvPr>
        </p:nvSpPr>
        <p:spPr>
          <a:xfrm>
            <a:off x="1143000" y="1825625"/>
            <a:ext cx="10515600" cy="793038"/>
          </a:xfrm>
        </p:spPr>
        <p:txBody>
          <a:bodyPr/>
          <a:lstStyle>
            <a:lvl1pPr>
              <a:buNone/>
              <a:defRPr/>
            </a:lvl1pPr>
            <a:lvl3pPr>
              <a:buFont typeface="System Font Regular"/>
              <a:buChar char="-"/>
              <a:defRPr/>
            </a:lvl3pPr>
          </a:lstStyle>
          <a:p>
            <a:pPr lvl="0"/>
            <a:r>
              <a:rPr lang="en-US" dirty="0"/>
              <a:t>Click to enter slide text</a:t>
            </a:r>
          </a:p>
          <a:p>
            <a:pPr lvl="1"/>
            <a:r>
              <a:rPr lang="en-US" dirty="0"/>
              <a:t>Bullet One</a:t>
            </a:r>
          </a:p>
          <a:p>
            <a:pPr lvl="2"/>
            <a:r>
              <a:rPr lang="en-US" dirty="0"/>
              <a:t>Bullet Two</a:t>
            </a:r>
          </a:p>
        </p:txBody>
      </p:sp>
      <p:sp>
        <p:nvSpPr>
          <p:cNvPr id="7" name="TextBox 6">
            <a:extLst>
              <a:ext uri="{FF2B5EF4-FFF2-40B4-BE49-F238E27FC236}">
                <a16:creationId xmlns:a16="http://schemas.microsoft.com/office/drawing/2014/main" id="{8171F258-1A68-4C4E-8346-5C0E931AB528}"/>
              </a:ext>
            </a:extLst>
          </p:cNvPr>
          <p:cNvSpPr txBox="1"/>
          <p:nvPr userDrawn="1"/>
        </p:nvSpPr>
        <p:spPr>
          <a:xfrm>
            <a:off x="1142999" y="601565"/>
            <a:ext cx="5427129"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325035"/>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142352-C5BB-8C4C-B4ED-052E6DBF4FCA}"/>
              </a:ext>
            </a:extLst>
          </p:cNvPr>
          <p:cNvPicPr>
            <a:picLocks noChangeAspect="1"/>
          </p:cNvPicPr>
          <p:nvPr userDrawn="1"/>
        </p:nvPicPr>
        <p:blipFill>
          <a:blip r:embed="rId2"/>
          <a:stretch>
            <a:fillRect/>
          </a:stretch>
        </p:blipFill>
        <p:spPr>
          <a:xfrm>
            <a:off x="9762939" y="496211"/>
            <a:ext cx="1895661" cy="356327"/>
          </a:xfrm>
          <a:prstGeom prst="rect">
            <a:avLst/>
          </a:prstGeom>
        </p:spPr>
      </p:pic>
    </p:spTree>
    <p:extLst>
      <p:ext uri="{BB962C8B-B14F-4D97-AF65-F5344CB8AC3E}">
        <p14:creationId xmlns:p14="http://schemas.microsoft.com/office/powerpoint/2010/main" val="1989972280"/>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on th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143000"/>
            <a:ext cx="5741890" cy="799450"/>
          </a:xfrm>
        </p:spPr>
        <p:txBody>
          <a:bodyPr/>
          <a:lstStyle>
            <a:lvl1pPr>
              <a:lnSpc>
                <a:spcPct val="80000"/>
              </a:lnSpc>
              <a:defRPr/>
            </a:lvl1pPr>
          </a:lstStyle>
          <a:p>
            <a:r>
              <a:rPr lang="en-US" dirty="0"/>
              <a:t>Click to add slide title. Can be two lines if needed.</a:t>
            </a:r>
          </a:p>
        </p:txBody>
      </p:sp>
      <p:sp>
        <p:nvSpPr>
          <p:cNvPr id="3" name="Content Placeholder 2"/>
          <p:cNvSpPr>
            <a:spLocks noGrp="1"/>
          </p:cNvSpPr>
          <p:nvPr>
            <p:ph idx="1" hasCustomPrompt="1"/>
          </p:nvPr>
        </p:nvSpPr>
        <p:spPr>
          <a:xfrm>
            <a:off x="1143000" y="2229037"/>
            <a:ext cx="5741881" cy="793038"/>
          </a:xfrm>
        </p:spPr>
        <p:txBody>
          <a:bodyPr/>
          <a:lstStyle>
            <a:lvl1pPr>
              <a:buNone/>
              <a:defRPr/>
            </a:lvl1pPr>
            <a:lvl3pPr>
              <a:buFont typeface="System Font Regular"/>
              <a:buChar char="-"/>
              <a:defRPr/>
            </a:lvl3pPr>
          </a:lstStyle>
          <a:p>
            <a:pPr lvl="0"/>
            <a:r>
              <a:rPr lang="en-US" dirty="0"/>
              <a:t>Click to enter slide text</a:t>
            </a:r>
          </a:p>
          <a:p>
            <a:pPr lvl="1"/>
            <a:r>
              <a:rPr lang="en-US" dirty="0"/>
              <a:t>Bullet One</a:t>
            </a:r>
          </a:p>
          <a:p>
            <a:pPr lvl="2"/>
            <a:r>
              <a:rPr lang="en-US" dirty="0"/>
              <a:t>Bullet Two</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E3AB95-4D16-4E4C-9676-FA59758CF6CE}"/>
              </a:ext>
            </a:extLst>
          </p:cNvPr>
          <p:cNvSpPr>
            <a:spLocks noGrp="1"/>
          </p:cNvSpPr>
          <p:nvPr>
            <p:ph type="pic" sz="quarter" idx="10" hasCustomPrompt="1"/>
          </p:nvPr>
        </p:nvSpPr>
        <p:spPr>
          <a:xfrm>
            <a:off x="7621118" y="-1"/>
            <a:ext cx="4570882" cy="6857991"/>
          </a:xfrm>
        </p:spPr>
        <p:txBody>
          <a:bodyPr anchor="ctr"/>
          <a:lstStyle>
            <a:lvl1pPr algn="ctr">
              <a:buNone/>
              <a:defRPr/>
            </a:lvl1pPr>
          </a:lstStyle>
          <a:p>
            <a:r>
              <a:rPr lang="en-US" dirty="0"/>
              <a:t>Insert Image</a:t>
            </a:r>
          </a:p>
        </p:txBody>
      </p:sp>
      <p:pic>
        <p:nvPicPr>
          <p:cNvPr id="15" name="Picture 14">
            <a:extLst>
              <a:ext uri="{FF2B5EF4-FFF2-40B4-BE49-F238E27FC236}">
                <a16:creationId xmlns:a16="http://schemas.microsoft.com/office/drawing/2014/main" id="{CA788605-A253-A64D-89E5-3BA25C3601D2}"/>
              </a:ext>
            </a:extLst>
          </p:cNvPr>
          <p:cNvPicPr>
            <a:picLocks noChangeAspect="1"/>
          </p:cNvPicPr>
          <p:nvPr userDrawn="1"/>
        </p:nvPicPr>
        <p:blipFill>
          <a:blip r:embed="rId2"/>
          <a:stretch>
            <a:fillRect/>
          </a:stretch>
        </p:blipFill>
        <p:spPr>
          <a:xfrm>
            <a:off x="515241" y="6067762"/>
            <a:ext cx="1895661" cy="356327"/>
          </a:xfrm>
          <a:prstGeom prst="rect">
            <a:avLst/>
          </a:prstGeom>
        </p:spPr>
      </p:pic>
      <p:sp>
        <p:nvSpPr>
          <p:cNvPr id="16" name="TextBox 15">
            <a:extLst>
              <a:ext uri="{FF2B5EF4-FFF2-40B4-BE49-F238E27FC236}">
                <a16:creationId xmlns:a16="http://schemas.microsoft.com/office/drawing/2014/main" id="{2D64A7E4-6721-2A43-8F3D-2A1DC5FAC05F}"/>
              </a:ext>
            </a:extLst>
          </p:cNvPr>
          <p:cNvSpPr txBox="1"/>
          <p:nvPr userDrawn="1"/>
        </p:nvSpPr>
        <p:spPr>
          <a:xfrm>
            <a:off x="1142999" y="601565"/>
            <a:ext cx="5427129"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spTree>
    <p:extLst>
      <p:ext uri="{BB962C8B-B14F-4D97-AF65-F5344CB8AC3E}">
        <p14:creationId xmlns:p14="http://schemas.microsoft.com/office/powerpoint/2010/main" val="2657387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on th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8788" y="1143000"/>
            <a:ext cx="5741890" cy="799450"/>
          </a:xfrm>
        </p:spPr>
        <p:txBody>
          <a:bodyPr/>
          <a:lstStyle>
            <a:lvl1pPr>
              <a:lnSpc>
                <a:spcPct val="80000"/>
              </a:lnSpc>
              <a:defRPr/>
            </a:lvl1pPr>
          </a:lstStyle>
          <a:p>
            <a:r>
              <a:rPr lang="en-US" dirty="0"/>
              <a:t>Click to add a slide title. Can be two lines if needed.</a:t>
            </a:r>
          </a:p>
        </p:txBody>
      </p:sp>
      <p:sp>
        <p:nvSpPr>
          <p:cNvPr id="3" name="Content Placeholder 2"/>
          <p:cNvSpPr>
            <a:spLocks noGrp="1"/>
          </p:cNvSpPr>
          <p:nvPr>
            <p:ph idx="1"/>
          </p:nvPr>
        </p:nvSpPr>
        <p:spPr>
          <a:xfrm>
            <a:off x="5768788" y="2229037"/>
            <a:ext cx="5741881" cy="793038"/>
          </a:xfrm>
        </p:spPr>
        <p:txBody>
          <a:bodyPr/>
          <a:lstStyle>
            <a:lvl1pPr>
              <a:buNone/>
              <a:defRPr/>
            </a:lvl1pPr>
            <a:lvl3pPr>
              <a:buFont typeface="System Font Regular"/>
              <a:buChar char="-"/>
              <a:defRPr/>
            </a:lvl3pPr>
          </a:lstStyle>
          <a:p>
            <a:pPr lvl="0"/>
            <a:r>
              <a:rPr lang="en-US" dirty="0"/>
              <a:t>Click to edit Master text styles</a:t>
            </a:r>
          </a:p>
          <a:p>
            <a:pPr lvl="1"/>
            <a:r>
              <a:rPr lang="en-US" dirty="0"/>
              <a:t>Bullet One</a:t>
            </a:r>
          </a:p>
          <a:p>
            <a:pPr lvl="2"/>
            <a:r>
              <a:rPr lang="en-US" dirty="0"/>
              <a:t>Bullet Two</a:t>
            </a:r>
          </a:p>
        </p:txBody>
      </p:sp>
      <p:sp>
        <p:nvSpPr>
          <p:cNvPr id="7" name="TextBox 6">
            <a:extLst>
              <a:ext uri="{FF2B5EF4-FFF2-40B4-BE49-F238E27FC236}">
                <a16:creationId xmlns:a16="http://schemas.microsoft.com/office/drawing/2014/main" id="{8171F258-1A68-4C4E-8346-5C0E931AB528}"/>
              </a:ext>
            </a:extLst>
          </p:cNvPr>
          <p:cNvSpPr txBox="1"/>
          <p:nvPr userDrawn="1"/>
        </p:nvSpPr>
        <p:spPr>
          <a:xfrm>
            <a:off x="5768787" y="585180"/>
            <a:ext cx="4570881"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5114135"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201860"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E3AB95-4D16-4E4C-9676-FA59758CF6CE}"/>
              </a:ext>
            </a:extLst>
          </p:cNvPr>
          <p:cNvSpPr>
            <a:spLocks noGrp="1"/>
          </p:cNvSpPr>
          <p:nvPr>
            <p:ph type="pic" sz="quarter" idx="10" hasCustomPrompt="1"/>
          </p:nvPr>
        </p:nvSpPr>
        <p:spPr>
          <a:xfrm>
            <a:off x="0" y="-1"/>
            <a:ext cx="4570882" cy="6857991"/>
          </a:xfrm>
        </p:spPr>
        <p:txBody>
          <a:bodyPr anchor="ctr"/>
          <a:lstStyle>
            <a:lvl1pPr algn="ctr">
              <a:buNone/>
              <a:defRPr/>
            </a:lvl1pPr>
          </a:lstStyle>
          <a:p>
            <a:r>
              <a:rPr lang="en-US" dirty="0"/>
              <a:t>Insert Image</a:t>
            </a:r>
          </a:p>
        </p:txBody>
      </p:sp>
      <p:pic>
        <p:nvPicPr>
          <p:cNvPr id="14" name="Picture 13">
            <a:extLst>
              <a:ext uri="{FF2B5EF4-FFF2-40B4-BE49-F238E27FC236}">
                <a16:creationId xmlns:a16="http://schemas.microsoft.com/office/drawing/2014/main" id="{48357EDE-70B6-C74C-A267-7E284004BBC9}"/>
              </a:ext>
            </a:extLst>
          </p:cNvPr>
          <p:cNvPicPr>
            <a:picLocks noChangeAspect="1"/>
          </p:cNvPicPr>
          <p:nvPr userDrawn="1"/>
        </p:nvPicPr>
        <p:blipFill>
          <a:blip r:embed="rId2"/>
          <a:stretch>
            <a:fillRect/>
          </a:stretch>
        </p:blipFill>
        <p:spPr>
          <a:xfrm>
            <a:off x="5148169" y="6067762"/>
            <a:ext cx="1895661" cy="356327"/>
          </a:xfrm>
          <a:prstGeom prst="rect">
            <a:avLst/>
          </a:prstGeom>
        </p:spPr>
      </p:pic>
    </p:spTree>
    <p:extLst>
      <p:ext uri="{BB962C8B-B14F-4D97-AF65-F5344CB8AC3E}">
        <p14:creationId xmlns:p14="http://schemas.microsoft.com/office/powerpoint/2010/main" val="6142716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one-line slide title</a:t>
            </a:r>
          </a:p>
        </p:txBody>
      </p:sp>
      <p:sp>
        <p:nvSpPr>
          <p:cNvPr id="7" name="TextBox 6">
            <a:extLst>
              <a:ext uri="{FF2B5EF4-FFF2-40B4-BE49-F238E27FC236}">
                <a16:creationId xmlns:a16="http://schemas.microsoft.com/office/drawing/2014/main" id="{8171F258-1A68-4C4E-8346-5C0E931AB528}"/>
              </a:ext>
            </a:extLst>
          </p:cNvPr>
          <p:cNvSpPr txBox="1"/>
          <p:nvPr userDrawn="1"/>
        </p:nvSpPr>
        <p:spPr>
          <a:xfrm>
            <a:off x="1143000" y="585180"/>
            <a:ext cx="4683642" cy="184666"/>
          </a:xfrm>
          <a:prstGeom prst="rect">
            <a:avLst/>
          </a:prstGeom>
          <a:noFill/>
        </p:spPr>
        <p:txBody>
          <a:bodyPr wrap="square" lIns="0" rIns="0" bIns="0" rtlCol="0" anchor="ctr">
            <a:sp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chemeClr val="tx2"/>
                </a:solidFill>
                <a:effectLst/>
                <a:uLnTx/>
                <a:uFillTx/>
                <a:latin typeface="Franklin Gothic Book" panose="020B0503020102020204"/>
                <a:ea typeface="+mn-ea"/>
                <a:cs typeface="+mn-cs"/>
              </a:rPr>
              <a:t>DECK TITLE (EDIT ON MASTER SLIDE)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142352-C5BB-8C4C-B4ED-052E6DBF4FCA}"/>
              </a:ext>
            </a:extLst>
          </p:cNvPr>
          <p:cNvPicPr>
            <a:picLocks noChangeAspect="1"/>
          </p:cNvPicPr>
          <p:nvPr userDrawn="1"/>
        </p:nvPicPr>
        <p:blipFill>
          <a:blip r:embed="rId2"/>
          <a:stretch>
            <a:fillRect/>
          </a:stretch>
        </p:blipFill>
        <p:spPr>
          <a:xfrm>
            <a:off x="9762939" y="496211"/>
            <a:ext cx="1895661" cy="356327"/>
          </a:xfrm>
          <a:prstGeom prst="rect">
            <a:avLst/>
          </a:prstGeom>
        </p:spPr>
      </p:pic>
      <p:sp>
        <p:nvSpPr>
          <p:cNvPr id="6" name="Text Placeholder 5">
            <a:extLst>
              <a:ext uri="{FF2B5EF4-FFF2-40B4-BE49-F238E27FC236}">
                <a16:creationId xmlns:a16="http://schemas.microsoft.com/office/drawing/2014/main" id="{7486BE32-D590-3242-B4C4-A6516619FFE0}"/>
              </a:ext>
            </a:extLst>
          </p:cNvPr>
          <p:cNvSpPr>
            <a:spLocks noGrp="1"/>
          </p:cNvSpPr>
          <p:nvPr>
            <p:ph type="body" sz="quarter" idx="10" hasCustomPrompt="1"/>
          </p:nvPr>
        </p:nvSpPr>
        <p:spPr>
          <a:xfrm>
            <a:off x="1143000" y="4572093"/>
            <a:ext cx="3441700" cy="1371507"/>
          </a:xfrm>
          <a:solidFill>
            <a:schemeClr val="accent1"/>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4" name="Text Placeholder 5">
            <a:extLst>
              <a:ext uri="{FF2B5EF4-FFF2-40B4-BE49-F238E27FC236}">
                <a16:creationId xmlns:a16="http://schemas.microsoft.com/office/drawing/2014/main" id="{1426F026-DBC2-9949-90BC-0C92D5573AF4}"/>
              </a:ext>
            </a:extLst>
          </p:cNvPr>
          <p:cNvSpPr>
            <a:spLocks noGrp="1"/>
          </p:cNvSpPr>
          <p:nvPr>
            <p:ph type="body" sz="quarter" idx="11" hasCustomPrompt="1"/>
          </p:nvPr>
        </p:nvSpPr>
        <p:spPr>
          <a:xfrm>
            <a:off x="4679950" y="4572093"/>
            <a:ext cx="3441700" cy="1371507"/>
          </a:xfrm>
          <a:solidFill>
            <a:schemeClr val="accent1">
              <a:lumMod val="75000"/>
            </a:schemeClr>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5" name="Text Placeholder 5">
            <a:extLst>
              <a:ext uri="{FF2B5EF4-FFF2-40B4-BE49-F238E27FC236}">
                <a16:creationId xmlns:a16="http://schemas.microsoft.com/office/drawing/2014/main" id="{C062984B-9ED1-3A46-8503-74132E81CA74}"/>
              </a:ext>
            </a:extLst>
          </p:cNvPr>
          <p:cNvSpPr>
            <a:spLocks noGrp="1"/>
          </p:cNvSpPr>
          <p:nvPr>
            <p:ph type="body" sz="quarter" idx="12" hasCustomPrompt="1"/>
          </p:nvPr>
        </p:nvSpPr>
        <p:spPr>
          <a:xfrm>
            <a:off x="8216900" y="4572092"/>
            <a:ext cx="3441700" cy="1371507"/>
          </a:xfrm>
          <a:solidFill>
            <a:schemeClr val="accent1">
              <a:lumMod val="50000"/>
            </a:schemeClr>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7" name="Picture Placeholder 16">
            <a:extLst>
              <a:ext uri="{FF2B5EF4-FFF2-40B4-BE49-F238E27FC236}">
                <a16:creationId xmlns:a16="http://schemas.microsoft.com/office/drawing/2014/main" id="{E1ED4185-8286-4D41-8494-C7D287B022F6}"/>
              </a:ext>
            </a:extLst>
          </p:cNvPr>
          <p:cNvSpPr>
            <a:spLocks noGrp="1"/>
          </p:cNvSpPr>
          <p:nvPr>
            <p:ph type="pic" sz="quarter" idx="13"/>
          </p:nvPr>
        </p:nvSpPr>
        <p:spPr>
          <a:xfrm>
            <a:off x="1143000" y="1863560"/>
            <a:ext cx="3441700" cy="2695431"/>
          </a:xfrm>
        </p:spPr>
        <p:txBody>
          <a:bodyPr anchor="ctr"/>
          <a:lstStyle>
            <a:lvl1pPr algn="ctr">
              <a:buNone/>
              <a:defRPr/>
            </a:lvl1pPr>
          </a:lstStyle>
          <a:p>
            <a:endParaRPr lang="en-US"/>
          </a:p>
        </p:txBody>
      </p:sp>
      <p:sp>
        <p:nvSpPr>
          <p:cNvPr id="18" name="Picture Placeholder 16">
            <a:extLst>
              <a:ext uri="{FF2B5EF4-FFF2-40B4-BE49-F238E27FC236}">
                <a16:creationId xmlns:a16="http://schemas.microsoft.com/office/drawing/2014/main" id="{48B7F9AA-734B-ED43-8307-D6087385EB5C}"/>
              </a:ext>
            </a:extLst>
          </p:cNvPr>
          <p:cNvSpPr>
            <a:spLocks noGrp="1"/>
          </p:cNvSpPr>
          <p:nvPr>
            <p:ph type="pic" sz="quarter" idx="14"/>
          </p:nvPr>
        </p:nvSpPr>
        <p:spPr>
          <a:xfrm>
            <a:off x="4679950" y="1863559"/>
            <a:ext cx="3441700" cy="2695431"/>
          </a:xfrm>
        </p:spPr>
        <p:txBody>
          <a:bodyPr anchor="ctr"/>
          <a:lstStyle>
            <a:lvl1pPr algn="ctr">
              <a:buNone/>
              <a:defRPr/>
            </a:lvl1pPr>
          </a:lstStyle>
          <a:p>
            <a:endParaRPr lang="en-US"/>
          </a:p>
        </p:txBody>
      </p:sp>
      <p:sp>
        <p:nvSpPr>
          <p:cNvPr id="19" name="Picture Placeholder 16">
            <a:extLst>
              <a:ext uri="{FF2B5EF4-FFF2-40B4-BE49-F238E27FC236}">
                <a16:creationId xmlns:a16="http://schemas.microsoft.com/office/drawing/2014/main" id="{A5457519-2E4B-294B-8BAA-F05DD257942F}"/>
              </a:ext>
            </a:extLst>
          </p:cNvPr>
          <p:cNvSpPr>
            <a:spLocks noGrp="1"/>
          </p:cNvSpPr>
          <p:nvPr>
            <p:ph type="pic" sz="quarter" idx="15"/>
          </p:nvPr>
        </p:nvSpPr>
        <p:spPr>
          <a:xfrm>
            <a:off x="8216900" y="1863558"/>
            <a:ext cx="3441700" cy="2695431"/>
          </a:xfrm>
        </p:spPr>
        <p:txBody>
          <a:bodyPr anchor="ctr"/>
          <a:lstStyle>
            <a:lvl1pPr algn="ctr">
              <a:buNone/>
              <a:defRPr/>
            </a:lvl1pPr>
          </a:lstStyle>
          <a:p>
            <a:endParaRPr lang="en-US"/>
          </a:p>
        </p:txBody>
      </p:sp>
    </p:spTree>
    <p:extLst>
      <p:ext uri="{BB962C8B-B14F-4D97-AF65-F5344CB8AC3E}">
        <p14:creationId xmlns:p14="http://schemas.microsoft.com/office/powerpoint/2010/main" val="506054407"/>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3254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143000"/>
            <a:ext cx="10515600" cy="4431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1143000" y="1825625"/>
            <a:ext cx="10515600" cy="1364476"/>
          </a:xfrm>
          <a:prstGeom prst="rect">
            <a:avLst/>
          </a:prstGeom>
        </p:spPr>
        <p:txBody>
          <a:bodyPr vert="horz" lIns="0" tIns="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523013"/>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81" r:id="rId4"/>
    <p:sldLayoutId id="2147483680" r:id="rId5"/>
    <p:sldLayoutId id="2147483675" r:id="rId6"/>
    <p:sldLayoutId id="2147483676" r:id="rId7"/>
    <p:sldLayoutId id="2147483679" r:id="rId8"/>
    <p:sldLayoutId id="2147483677" r:id="rId9"/>
  </p:sldLayoutIdLst>
  <p:transition>
    <p:fade/>
  </p:transition>
  <p:hf hdr="0" ftr="0" dt="0"/>
  <p:txStyles>
    <p:titleStyle>
      <a:lvl1pPr algn="l" defTabSz="914400" rtl="0" eaLnBrk="1" latinLnBrk="0" hangingPunct="1">
        <a:lnSpc>
          <a:spcPct val="90000"/>
        </a:lnSpc>
        <a:spcBef>
          <a:spcPct val="0"/>
        </a:spcBef>
        <a:buNone/>
        <a:defRPr sz="3200" b="1" i="0" kern="1200">
          <a:solidFill>
            <a:schemeClr val="tx2"/>
          </a:solidFill>
          <a:latin typeface="Sabon Next LT" panose="02000500000000000000" pitchFamily="2" charset="0"/>
          <a:ea typeface="+mj-ea"/>
          <a:cs typeface="Sabon Next LT" panose="02000500000000000000" pitchFamily="2" charset="0"/>
        </a:defRPr>
      </a:lvl1pPr>
    </p:titleStyle>
    <p:bodyStyle>
      <a:lvl1pPr marL="228600" indent="-228600" algn="l" defTabSz="914400" rtl="0" eaLnBrk="1" latinLnBrk="0" hangingPunct="1">
        <a:lnSpc>
          <a:spcPct val="90000"/>
        </a:lnSpc>
        <a:spcBef>
          <a:spcPts val="1000"/>
        </a:spcBef>
        <a:buClr>
          <a:schemeClr val="accent2"/>
        </a:buClr>
        <a:buFont typeface="Wingdings" pitchFamily="2" charset="2"/>
        <a:buChar char="§"/>
        <a:defRPr sz="1600" b="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itchFamily="2" charset="2"/>
        <a:buChar char="§"/>
        <a:defRPr sz="16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1.wdp"/><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0.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3.wdp"/><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microsoft.com/office/2007/relationships/hdphoto" Target="../media/hdphoto12.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4.wdp"/><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26105C-A685-B941-99C7-E4F598A1A331}"/>
              </a:ext>
            </a:extLst>
          </p:cNvPr>
          <p:cNvSpPr>
            <a:spLocks noGrp="1"/>
          </p:cNvSpPr>
          <p:nvPr>
            <p:ph type="subTitle" idx="1"/>
          </p:nvPr>
        </p:nvSpPr>
        <p:spPr>
          <a:xfrm>
            <a:off x="1368928" y="3512644"/>
            <a:ext cx="4265752" cy="307777"/>
          </a:xfrm>
        </p:spPr>
        <p:txBody>
          <a:bodyPr/>
          <a:lstStyle/>
          <a:p>
            <a:r>
              <a:rPr lang="en-US" sz="2000" b="1" dirty="0"/>
              <a:t>The Explorers</a:t>
            </a:r>
          </a:p>
        </p:txBody>
      </p:sp>
      <p:sp>
        <p:nvSpPr>
          <p:cNvPr id="3" name="Text Placeholder 2">
            <a:extLst>
              <a:ext uri="{FF2B5EF4-FFF2-40B4-BE49-F238E27FC236}">
                <a16:creationId xmlns:a16="http://schemas.microsoft.com/office/drawing/2014/main" id="{21F6049B-67A9-064C-BCE7-DB2A007AACE1}"/>
              </a:ext>
            </a:extLst>
          </p:cNvPr>
          <p:cNvSpPr>
            <a:spLocks noGrp="1"/>
          </p:cNvSpPr>
          <p:nvPr>
            <p:ph type="body" sz="quarter" idx="10"/>
          </p:nvPr>
        </p:nvSpPr>
        <p:spPr>
          <a:xfrm>
            <a:off x="1424428" y="3909785"/>
            <a:ext cx="4265751" cy="559127"/>
          </a:xfrm>
        </p:spPr>
        <p:txBody>
          <a:bodyPr/>
          <a:lstStyle/>
          <a:p>
            <a:r>
              <a:rPr lang="en-US" dirty="0"/>
              <a:t>Deepak Gidhwani</a:t>
            </a:r>
          </a:p>
          <a:p>
            <a:r>
              <a:rPr lang="en-US" dirty="0"/>
              <a:t>Ishan Sharma</a:t>
            </a:r>
          </a:p>
        </p:txBody>
      </p:sp>
      <p:sp>
        <p:nvSpPr>
          <p:cNvPr id="4" name="Title 3">
            <a:extLst>
              <a:ext uri="{FF2B5EF4-FFF2-40B4-BE49-F238E27FC236}">
                <a16:creationId xmlns:a16="http://schemas.microsoft.com/office/drawing/2014/main" id="{56CC1853-B4E2-4B4B-8CDD-62F397460503}"/>
              </a:ext>
            </a:extLst>
          </p:cNvPr>
          <p:cNvSpPr>
            <a:spLocks noGrp="1"/>
          </p:cNvSpPr>
          <p:nvPr>
            <p:ph type="ctrTitle"/>
          </p:nvPr>
        </p:nvSpPr>
        <p:spPr>
          <a:xfrm>
            <a:off x="1065320" y="1209675"/>
            <a:ext cx="10244831" cy="1348959"/>
          </a:xfrm>
        </p:spPr>
        <p:txBody>
          <a:bodyPr/>
          <a:lstStyle/>
          <a:p>
            <a:pPr>
              <a:lnSpc>
                <a:spcPct val="80000"/>
              </a:lnSpc>
            </a:pPr>
            <a:r>
              <a:rPr lang="en-US" dirty="0"/>
              <a:t>Material Selection Process for Tow-Bar System</a:t>
            </a:r>
          </a:p>
        </p:txBody>
      </p:sp>
      <p:sp>
        <p:nvSpPr>
          <p:cNvPr id="5" name="Text Placeholder 4">
            <a:extLst>
              <a:ext uri="{FF2B5EF4-FFF2-40B4-BE49-F238E27FC236}">
                <a16:creationId xmlns:a16="http://schemas.microsoft.com/office/drawing/2014/main" id="{3A77F5E2-C3CB-254F-8F75-98015BC12DA4}"/>
              </a:ext>
            </a:extLst>
          </p:cNvPr>
          <p:cNvSpPr>
            <a:spLocks noGrp="1"/>
          </p:cNvSpPr>
          <p:nvPr>
            <p:ph type="body" sz="quarter" idx="11"/>
          </p:nvPr>
        </p:nvSpPr>
        <p:spPr/>
        <p:txBody>
          <a:bodyPr/>
          <a:lstStyle/>
          <a:p>
            <a:r>
              <a:rPr lang="en-US" dirty="0"/>
              <a:t>SEMESTER PROJECT PRESENTATION</a:t>
            </a:r>
          </a:p>
        </p:txBody>
      </p:sp>
      <p:pic>
        <p:nvPicPr>
          <p:cNvPr id="9" name="Picture Placeholder 8">
            <a:extLst>
              <a:ext uri="{FF2B5EF4-FFF2-40B4-BE49-F238E27FC236}">
                <a16:creationId xmlns:a16="http://schemas.microsoft.com/office/drawing/2014/main" id="{104AB5A7-3DD8-EF4F-8F8E-8DD230D1716E}"/>
              </a:ext>
            </a:extLst>
          </p:cNvPr>
          <p:cNvPicPr>
            <a:picLocks noGrp="1" noChangeAspect="1"/>
          </p:cNvPicPr>
          <p:nvPr>
            <p:ph type="pic" sz="quarter" idx="13"/>
          </p:nvPr>
        </p:nvPicPr>
        <p:blipFill rotWithShape="1">
          <a:blip r:embed="rId3"/>
          <a:srcRect t="-14364" b="-14364"/>
          <a:stretch/>
        </p:blipFill>
        <p:spPr/>
      </p:pic>
      <p:pic>
        <p:nvPicPr>
          <p:cNvPr id="10" name="Picture 9">
            <a:extLst>
              <a:ext uri="{FF2B5EF4-FFF2-40B4-BE49-F238E27FC236}">
                <a16:creationId xmlns:a16="http://schemas.microsoft.com/office/drawing/2014/main" id="{398ECFDC-8402-44F8-B406-DB9700C4E62C}"/>
              </a:ext>
            </a:extLst>
          </p:cNvPr>
          <p:cNvPicPr>
            <a:picLocks noChangeAspect="1"/>
          </p:cNvPicPr>
          <p:nvPr/>
        </p:nvPicPr>
        <p:blipFill>
          <a:blip r:embed="rId4"/>
          <a:stretch>
            <a:fillRect/>
          </a:stretch>
        </p:blipFill>
        <p:spPr>
          <a:xfrm>
            <a:off x="6894812" y="2543377"/>
            <a:ext cx="4884959" cy="27328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35744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Indices</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646163E3-D3AA-412C-9FF2-B8C8A1305C90}"/>
                  </a:ext>
                </a:extLst>
              </p:cNvPr>
              <p:cNvGraphicFramePr>
                <a:graphicFrameLocks noGrp="1"/>
              </p:cNvGraphicFramePr>
              <p:nvPr>
                <p:extLst>
                  <p:ext uri="{D42A27DB-BD31-4B8C-83A1-F6EECF244321}">
                    <p14:modId xmlns:p14="http://schemas.microsoft.com/office/powerpoint/2010/main" val="3329975285"/>
                  </p:ext>
                </p:extLst>
              </p:nvPr>
            </p:nvGraphicFramePr>
            <p:xfrm>
              <a:off x="1368927" y="1301554"/>
              <a:ext cx="10144200" cy="5304425"/>
            </p:xfrm>
            <a:graphic>
              <a:graphicData uri="http://schemas.openxmlformats.org/drawingml/2006/table">
                <a:tbl>
                  <a:tblPr firstRow="1" bandRow="1">
                    <a:tableStyleId>{5C22544A-7EE6-4342-B048-85BDC9FD1C3A}</a:tableStyleId>
                  </a:tblPr>
                  <a:tblGrid>
                    <a:gridCol w="1706782">
                      <a:extLst>
                        <a:ext uri="{9D8B030D-6E8A-4147-A177-3AD203B41FA5}">
                          <a16:colId xmlns:a16="http://schemas.microsoft.com/office/drawing/2014/main" val="680780979"/>
                        </a:ext>
                      </a:extLst>
                    </a:gridCol>
                    <a:gridCol w="3512127">
                      <a:extLst>
                        <a:ext uri="{9D8B030D-6E8A-4147-A177-3AD203B41FA5}">
                          <a16:colId xmlns:a16="http://schemas.microsoft.com/office/drawing/2014/main" val="794751078"/>
                        </a:ext>
                      </a:extLst>
                    </a:gridCol>
                    <a:gridCol w="2389241">
                      <a:extLst>
                        <a:ext uri="{9D8B030D-6E8A-4147-A177-3AD203B41FA5}">
                          <a16:colId xmlns:a16="http://schemas.microsoft.com/office/drawing/2014/main" val="3721338621"/>
                        </a:ext>
                      </a:extLst>
                    </a:gridCol>
                    <a:gridCol w="2536050">
                      <a:extLst>
                        <a:ext uri="{9D8B030D-6E8A-4147-A177-3AD203B41FA5}">
                          <a16:colId xmlns:a16="http://schemas.microsoft.com/office/drawing/2014/main" val="1705963308"/>
                        </a:ext>
                      </a:extLst>
                    </a:gridCol>
                  </a:tblGrid>
                  <a:tr h="568722">
                    <a:tc gridSpan="4">
                      <a:txBody>
                        <a:bodyPr/>
                        <a:lstStyle/>
                        <a:p>
                          <a:pPr algn="ctr"/>
                          <a:r>
                            <a:rPr lang="en-US" dirty="0">
                              <a:latin typeface="Times New Roman" panose="02020603050405020304" pitchFamily="18" charset="0"/>
                              <a:cs typeface="Times New Roman" panose="02020603050405020304" pitchFamily="18" charset="0"/>
                            </a:rPr>
                            <a:t>Modelled as: Column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3704110"/>
                      </a:ext>
                    </a:extLst>
                  </a:tr>
                  <a:tr h="696278">
                    <a:tc>
                      <a:txBody>
                        <a:bodyPr/>
                        <a:lstStyle/>
                        <a:p>
                          <a:r>
                            <a:rPr lang="en-US" dirty="0">
                              <a:latin typeface="Times New Roman" panose="02020603050405020304" pitchFamily="18" charset="0"/>
                              <a:cs typeface="Times New Roman" panose="02020603050405020304" pitchFamily="18" charset="0"/>
                            </a:rPr>
                            <a:t>Case – I</a:t>
                          </a:r>
                        </a:p>
                      </a:txBody>
                      <a:tcPr/>
                    </a:tc>
                    <a:tc>
                      <a:txBody>
                        <a:bodyPr/>
                        <a:lstStyle/>
                        <a:p>
                          <a:r>
                            <a:rPr lang="en-US" b="1" dirty="0">
                              <a:latin typeface="Times New Roman" panose="02020603050405020304" pitchFamily="18" charset="0"/>
                              <a:cs typeface="Times New Roman" panose="02020603050405020304" pitchFamily="18" charset="0"/>
                            </a:rPr>
                            <a:t>Stiffness Criteria:</a:t>
                          </a:r>
                        </a:p>
                        <a:p>
                          <a:r>
                            <a:rPr lang="en-US" dirty="0">
                              <a:latin typeface="Times New Roman" panose="02020603050405020304" pitchFamily="18" charset="0"/>
                              <a:cs typeface="Times New Roman" panose="02020603050405020304" pitchFamily="18" charset="0"/>
                            </a:rPr>
                            <a:t>Light &amp; Stiff Column</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𝐸</m:t>
                                        </m:r>
                                      </m:e>
                                      <m:sup>
                                        <m:r>
                                          <a:rPr lang="en-US" b="0" i="1" smtClean="0">
                                            <a:latin typeface="Cambria Math" panose="02040503050406030204" pitchFamily="18" charset="0"/>
                                            <a:cs typeface="Times New Roman" panose="02020603050405020304" pitchFamily="18" charset="0"/>
                                          </a:rPr>
                                          <m:t>1/2</m:t>
                                        </m:r>
                                      </m:sup>
                                    </m:sSup>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r>
                            <a:rPr lang="en-US" sz="1100" b="0" i="0" kern="1200" dirty="0">
                              <a:solidFill>
                                <a:schemeClr val="dk1"/>
                              </a:solidFill>
                              <a:effectLst/>
                              <a:latin typeface="+mn-lt"/>
                              <a:ea typeface="+mn-ea"/>
                              <a:cs typeface="+mn-cs"/>
                            </a:rPr>
                            <a:t>Source</a:t>
                          </a:r>
                          <a:r>
                            <a:rPr lang="en-US" sz="12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 </a:t>
                          </a:r>
                          <a:r>
                            <a:rPr lang="en-US" sz="1200" b="0" i="0" kern="1200" dirty="0">
                              <a:solidFill>
                                <a:schemeClr val="dk1"/>
                              </a:solidFill>
                              <a:effectLst/>
                              <a:latin typeface="+mn-lt"/>
                              <a:ea typeface="+mn-ea"/>
                              <a:cs typeface="+mn-cs"/>
                            </a:rPr>
                            <a:t>Ashby, Michael F.. (2011). </a:t>
                          </a:r>
                          <a:r>
                            <a:rPr lang="en-US" sz="1200" b="0" i="1" kern="1200" dirty="0">
                              <a:solidFill>
                                <a:schemeClr val="dk1"/>
                              </a:solidFill>
                              <a:effectLst/>
                              <a:latin typeface="+mn-lt"/>
                              <a:ea typeface="+mn-ea"/>
                              <a:cs typeface="+mn-cs"/>
                            </a:rPr>
                            <a:t>Materials Selection in Mechanical Design (4th Edition).</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Appendix – C1</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4298357"/>
                      </a:ext>
                    </a:extLst>
                  </a:tr>
                  <a:tr h="568722">
                    <a:tc>
                      <a:txBody>
                        <a:bodyPr/>
                        <a:lstStyle/>
                        <a:p>
                          <a:r>
                            <a:rPr lang="en-US" dirty="0">
                              <a:latin typeface="Times New Roman" panose="02020603050405020304" pitchFamily="18" charset="0"/>
                              <a:cs typeface="Times New Roman" panose="02020603050405020304" pitchFamily="18" charset="0"/>
                            </a:rPr>
                            <a:t>Case – II</a:t>
                          </a:r>
                        </a:p>
                      </a:txBody>
                      <a:tcPr/>
                    </a:tc>
                    <a:tc>
                      <a:txBody>
                        <a:bodyPr/>
                        <a:lstStyle/>
                        <a:p>
                          <a:r>
                            <a:rPr lang="en-US" b="1" dirty="0">
                              <a:latin typeface="Times New Roman" panose="02020603050405020304" pitchFamily="18" charset="0"/>
                              <a:cs typeface="Times New Roman" panose="02020603050405020304" pitchFamily="18" charset="0"/>
                            </a:rPr>
                            <a:t>Vibration Limited Design</a:t>
                          </a:r>
                        </a:p>
                      </a:txBody>
                      <a:tcPr/>
                    </a:tc>
                    <a:tc>
                      <a:txBody>
                        <a:bodyPr/>
                        <a:lstStyle/>
                        <a:p>
                          <a:pPr algn="ctr"/>
                          <a:r>
                            <a:rPr lang="en-US" sz="24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𝐸</m:t>
                                  </m:r>
                                </m:num>
                                <m:den>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a14:m>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C4</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6572012"/>
                      </a:ext>
                    </a:extLst>
                  </a:tr>
                  <a:tr h="568722">
                    <a:tc>
                      <a:txBody>
                        <a:bodyPr/>
                        <a:lstStyle/>
                        <a:p>
                          <a:r>
                            <a:rPr lang="en-US" dirty="0">
                              <a:latin typeface="Times New Roman" panose="02020603050405020304" pitchFamily="18" charset="0"/>
                              <a:cs typeface="Times New Roman" panose="02020603050405020304" pitchFamily="18" charset="0"/>
                            </a:rPr>
                            <a:t>Case – III</a:t>
                          </a:r>
                        </a:p>
                      </a:txBody>
                      <a:tcPr/>
                    </a:tc>
                    <a:tc>
                      <a:txBody>
                        <a:bodyPr/>
                        <a:lstStyle/>
                        <a:p>
                          <a:r>
                            <a:rPr lang="en-US" b="1" dirty="0">
                              <a:latin typeface="Times New Roman" panose="02020603050405020304" pitchFamily="18" charset="0"/>
                              <a:cs typeface="Times New Roman" panose="02020603050405020304" pitchFamily="18" charset="0"/>
                            </a:rPr>
                            <a:t>Fracture Toughness</a:t>
                          </a:r>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𝐾</m:t>
                                        </m:r>
                                      </m:e>
                                      <m:sub>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𝐶</m:t>
                                        </m:r>
                                      </m:sub>
                                    </m:sSub>
                                  </m:num>
                                  <m:den>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C5</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82791551"/>
                      </a:ext>
                    </a:extLst>
                  </a:tr>
                  <a:tr h="568722">
                    <a:tc>
                      <a:txBody>
                        <a:bodyPr/>
                        <a:lstStyle/>
                        <a:p>
                          <a:r>
                            <a:rPr lang="en-US" dirty="0">
                              <a:latin typeface="Times New Roman" panose="02020603050405020304" pitchFamily="18" charset="0"/>
                              <a:cs typeface="Times New Roman" panose="02020603050405020304" pitchFamily="18" charset="0"/>
                            </a:rPr>
                            <a:t>Case – IV</a:t>
                          </a:r>
                        </a:p>
                      </a:txBody>
                      <a:tcPr/>
                    </a:tc>
                    <a:tc>
                      <a:txBody>
                        <a:bodyPr/>
                        <a:lstStyle/>
                        <a:p>
                          <a:r>
                            <a:rPr lang="en-US" b="1" dirty="0">
                              <a:latin typeface="Times New Roman" panose="02020603050405020304" pitchFamily="18" charset="0"/>
                              <a:cs typeface="Times New Roman" panose="02020603050405020304" pitchFamily="18" charset="0"/>
                            </a:rPr>
                            <a:t>Strength &amp; Cost Criteria:</a:t>
                          </a:r>
                        </a:p>
                        <a:p>
                          <a:r>
                            <a:rPr lang="en-US" dirty="0">
                              <a:latin typeface="Times New Roman" panose="02020603050405020304" pitchFamily="18" charset="0"/>
                              <a:cs typeface="Times New Roman" panose="02020603050405020304" pitchFamily="18" charset="0"/>
                            </a:rPr>
                            <a:t>Light, Strong &amp; Cheap</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C2</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9490743"/>
                      </a:ext>
                    </a:extLst>
                  </a:tr>
                  <a:tr h="568722">
                    <a:tc>
                      <a:txBody>
                        <a:bodyPr/>
                        <a:lstStyle/>
                        <a:p>
                          <a:r>
                            <a:rPr lang="en-US" dirty="0">
                              <a:latin typeface="Times New Roman" panose="02020603050405020304" pitchFamily="18" charset="0"/>
                              <a:cs typeface="Times New Roman" panose="02020603050405020304" pitchFamily="18" charset="0"/>
                            </a:rPr>
                            <a:t>Case - V</a:t>
                          </a:r>
                        </a:p>
                      </a:txBody>
                      <a:tcPr/>
                    </a:tc>
                    <a:tc>
                      <a:txBody>
                        <a:bodyPr/>
                        <a:lstStyle/>
                        <a:p>
                          <a:r>
                            <a:rPr lang="en-US" b="1" dirty="0">
                              <a:latin typeface="Times New Roman" panose="02020603050405020304" pitchFamily="18" charset="0"/>
                              <a:cs typeface="Times New Roman" panose="02020603050405020304" pitchFamily="18" charset="0"/>
                            </a:rPr>
                            <a:t>Damping Character</a:t>
                          </a:r>
                        </a:p>
                        <a:p>
                          <a:r>
                            <a:rPr lang="en-US" b="0" dirty="0">
                              <a:latin typeface="Times New Roman" panose="02020603050405020304" pitchFamily="18" charset="0"/>
                              <a:cs typeface="Times New Roman" panose="02020603050405020304" pitchFamily="18" charset="0"/>
                            </a:rPr>
                            <a:t>Longitudinal Excitation Limiting</a:t>
                          </a:r>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𝜂</m:t>
                                    </m:r>
                                    <m:r>
                                      <a:rPr lang="en-US" b="0" i="1" smtClean="0">
                                        <a:latin typeface="Cambria Math" panose="02040503050406030204" pitchFamily="18" charset="0"/>
                                        <a:cs typeface="Times New Roman" panose="02020603050405020304" pitchFamily="18" charset="0"/>
                                      </a:rPr>
                                      <m:t>𝐸</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𝜌</m:t>
                                    </m:r>
                                  </m:den>
                                </m:f>
                              </m:oMath>
                            </m:oMathPara>
                          </a14:m>
                          <a:endParaRPr lang="en-US"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a:t>
                          </a:r>
                          <a:r>
                            <a:rPr lang="en-US" sz="1200" baseline="30000" dirty="0">
                              <a:latin typeface="Times New Roman" panose="02020603050405020304" pitchFamily="18" charset="0"/>
                              <a:cs typeface="Times New Roman" panose="02020603050405020304" pitchFamily="18" charset="0"/>
                            </a:rPr>
                            <a:t>3 </a:t>
                          </a:r>
                          <a:r>
                            <a:rPr lang="en-US" sz="1200" dirty="0">
                              <a:latin typeface="Times New Roman" panose="02020603050405020304" pitchFamily="18" charset="0"/>
                              <a:cs typeface="Times New Roman" panose="02020603050405020304" pitchFamily="18" charset="0"/>
                            </a:rPr>
                            <a:t>Handbook </a:t>
                          </a:r>
                          <a:r>
                            <a:rPr lang="en-US" sz="1200" baseline="30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888305401"/>
                      </a:ext>
                    </a:extLst>
                  </a:tr>
                </a:tbl>
              </a:graphicData>
            </a:graphic>
          </p:graphicFrame>
        </mc:Choice>
        <mc:Fallback>
          <p:graphicFrame>
            <p:nvGraphicFramePr>
              <p:cNvPr id="4" name="Table 4">
                <a:extLst>
                  <a:ext uri="{FF2B5EF4-FFF2-40B4-BE49-F238E27FC236}">
                    <a16:creationId xmlns:a16="http://schemas.microsoft.com/office/drawing/2014/main" id="{646163E3-D3AA-412C-9FF2-B8C8A1305C90}"/>
                  </a:ext>
                </a:extLst>
              </p:cNvPr>
              <p:cNvGraphicFramePr>
                <a:graphicFrameLocks noGrp="1"/>
              </p:cNvGraphicFramePr>
              <p:nvPr>
                <p:extLst>
                  <p:ext uri="{D42A27DB-BD31-4B8C-83A1-F6EECF244321}">
                    <p14:modId xmlns:p14="http://schemas.microsoft.com/office/powerpoint/2010/main" val="3329975285"/>
                  </p:ext>
                </p:extLst>
              </p:nvPr>
            </p:nvGraphicFramePr>
            <p:xfrm>
              <a:off x="1368927" y="1301554"/>
              <a:ext cx="10144200" cy="5304425"/>
            </p:xfrm>
            <a:graphic>
              <a:graphicData uri="http://schemas.openxmlformats.org/drawingml/2006/table">
                <a:tbl>
                  <a:tblPr firstRow="1" bandRow="1">
                    <a:tableStyleId>{5C22544A-7EE6-4342-B048-85BDC9FD1C3A}</a:tableStyleId>
                  </a:tblPr>
                  <a:tblGrid>
                    <a:gridCol w="1706782">
                      <a:extLst>
                        <a:ext uri="{9D8B030D-6E8A-4147-A177-3AD203B41FA5}">
                          <a16:colId xmlns:a16="http://schemas.microsoft.com/office/drawing/2014/main" val="680780979"/>
                        </a:ext>
                      </a:extLst>
                    </a:gridCol>
                    <a:gridCol w="3512127">
                      <a:extLst>
                        <a:ext uri="{9D8B030D-6E8A-4147-A177-3AD203B41FA5}">
                          <a16:colId xmlns:a16="http://schemas.microsoft.com/office/drawing/2014/main" val="794751078"/>
                        </a:ext>
                      </a:extLst>
                    </a:gridCol>
                    <a:gridCol w="2389241">
                      <a:extLst>
                        <a:ext uri="{9D8B030D-6E8A-4147-A177-3AD203B41FA5}">
                          <a16:colId xmlns:a16="http://schemas.microsoft.com/office/drawing/2014/main" val="3721338621"/>
                        </a:ext>
                      </a:extLst>
                    </a:gridCol>
                    <a:gridCol w="2536050">
                      <a:extLst>
                        <a:ext uri="{9D8B030D-6E8A-4147-A177-3AD203B41FA5}">
                          <a16:colId xmlns:a16="http://schemas.microsoft.com/office/drawing/2014/main" val="1705963308"/>
                        </a:ext>
                      </a:extLst>
                    </a:gridCol>
                  </a:tblGrid>
                  <a:tr h="568722">
                    <a:tc gridSpan="4">
                      <a:txBody>
                        <a:bodyPr/>
                        <a:lstStyle/>
                        <a:p>
                          <a:pPr algn="ctr"/>
                          <a:r>
                            <a:rPr lang="en-US" dirty="0">
                              <a:latin typeface="Times New Roman" panose="02020603050405020304" pitchFamily="18" charset="0"/>
                              <a:cs typeface="Times New Roman" panose="02020603050405020304" pitchFamily="18" charset="0"/>
                            </a:rPr>
                            <a:t>Modelled as: Column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3704110"/>
                      </a:ext>
                    </a:extLst>
                  </a:tr>
                  <a:tr h="883920">
                    <a:tc>
                      <a:txBody>
                        <a:bodyPr/>
                        <a:lstStyle/>
                        <a:p>
                          <a:r>
                            <a:rPr lang="en-US" dirty="0">
                              <a:latin typeface="Times New Roman" panose="02020603050405020304" pitchFamily="18" charset="0"/>
                              <a:cs typeface="Times New Roman" panose="02020603050405020304" pitchFamily="18" charset="0"/>
                            </a:rPr>
                            <a:t>Case – I</a:t>
                          </a:r>
                        </a:p>
                      </a:txBody>
                      <a:tcPr/>
                    </a:tc>
                    <a:tc>
                      <a:txBody>
                        <a:bodyPr/>
                        <a:lstStyle/>
                        <a:p>
                          <a:r>
                            <a:rPr lang="en-US" b="1" dirty="0">
                              <a:latin typeface="Times New Roman" panose="02020603050405020304" pitchFamily="18" charset="0"/>
                              <a:cs typeface="Times New Roman" panose="02020603050405020304" pitchFamily="18" charset="0"/>
                            </a:rPr>
                            <a:t>Stiffness Criteria:</a:t>
                          </a:r>
                        </a:p>
                        <a:p>
                          <a:r>
                            <a:rPr lang="en-US" dirty="0">
                              <a:latin typeface="Times New Roman" panose="02020603050405020304" pitchFamily="18" charset="0"/>
                              <a:cs typeface="Times New Roman" panose="02020603050405020304" pitchFamily="18" charset="0"/>
                            </a:rPr>
                            <a:t>Light &amp; Stiff Column</a:t>
                          </a:r>
                        </a:p>
                      </a:txBody>
                      <a:tcPr/>
                    </a:tc>
                    <a:tc>
                      <a:txBody>
                        <a:bodyPr/>
                        <a:lstStyle/>
                        <a:p>
                          <a:endParaRPr lang="en-US"/>
                        </a:p>
                      </a:txBody>
                      <a:tcPr>
                        <a:blipFill>
                          <a:blip r:embed="rId4"/>
                          <a:stretch>
                            <a:fillRect l="-218878" t="-67123" r="-107143" b="-442466"/>
                          </a:stretch>
                        </a:blipFill>
                      </a:tcPr>
                    </a:tc>
                    <a:tc>
                      <a:txBody>
                        <a:bodyPr/>
                        <a:lstStyle/>
                        <a:p>
                          <a:r>
                            <a:rPr lang="en-US" sz="1100" b="0" i="0" kern="1200" dirty="0">
                              <a:solidFill>
                                <a:schemeClr val="dk1"/>
                              </a:solidFill>
                              <a:effectLst/>
                              <a:latin typeface="+mn-lt"/>
                              <a:ea typeface="+mn-ea"/>
                              <a:cs typeface="+mn-cs"/>
                            </a:rPr>
                            <a:t>Source</a:t>
                          </a:r>
                          <a:r>
                            <a:rPr lang="en-US" sz="1200" b="0" i="0" kern="1200" dirty="0">
                              <a:solidFill>
                                <a:schemeClr val="dk1"/>
                              </a:solidFill>
                              <a:effectLst/>
                              <a:latin typeface="+mn-lt"/>
                              <a:ea typeface="+mn-ea"/>
                              <a:cs typeface="+mn-cs"/>
                            </a:rPr>
                            <a:t>:</a:t>
                          </a:r>
                          <a:r>
                            <a:rPr lang="en-US" sz="1600" b="0" i="0" kern="1200" dirty="0">
                              <a:solidFill>
                                <a:schemeClr val="dk1"/>
                              </a:solidFill>
                              <a:effectLst/>
                              <a:latin typeface="+mn-lt"/>
                              <a:ea typeface="+mn-ea"/>
                              <a:cs typeface="+mn-cs"/>
                            </a:rPr>
                            <a:t> </a:t>
                          </a:r>
                          <a:r>
                            <a:rPr lang="en-US" sz="1200" b="0" i="0" kern="1200" dirty="0">
                              <a:solidFill>
                                <a:schemeClr val="dk1"/>
                              </a:solidFill>
                              <a:effectLst/>
                              <a:latin typeface="+mn-lt"/>
                              <a:ea typeface="+mn-ea"/>
                              <a:cs typeface="+mn-cs"/>
                            </a:rPr>
                            <a:t>Ashby, Michael F.. (2011). </a:t>
                          </a:r>
                          <a:r>
                            <a:rPr lang="en-US" sz="1200" b="0" i="1" kern="1200" dirty="0">
                              <a:solidFill>
                                <a:schemeClr val="dk1"/>
                              </a:solidFill>
                              <a:effectLst/>
                              <a:latin typeface="+mn-lt"/>
                              <a:ea typeface="+mn-ea"/>
                              <a:cs typeface="+mn-cs"/>
                            </a:rPr>
                            <a:t>Materials Selection in Mechanical Design (4th Edition).</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Appendix – C1</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84298357"/>
                      </a:ext>
                    </a:extLst>
                  </a:tr>
                  <a:tr h="1158240">
                    <a:tc>
                      <a:txBody>
                        <a:bodyPr/>
                        <a:lstStyle/>
                        <a:p>
                          <a:r>
                            <a:rPr lang="en-US" dirty="0">
                              <a:latin typeface="Times New Roman" panose="02020603050405020304" pitchFamily="18" charset="0"/>
                              <a:cs typeface="Times New Roman" panose="02020603050405020304" pitchFamily="18" charset="0"/>
                            </a:rPr>
                            <a:t>Case – II</a:t>
                          </a:r>
                        </a:p>
                      </a:txBody>
                      <a:tcPr/>
                    </a:tc>
                    <a:tc>
                      <a:txBody>
                        <a:bodyPr/>
                        <a:lstStyle/>
                        <a:p>
                          <a:r>
                            <a:rPr lang="en-US" b="1" dirty="0">
                              <a:latin typeface="Times New Roman" panose="02020603050405020304" pitchFamily="18" charset="0"/>
                              <a:cs typeface="Times New Roman" panose="02020603050405020304" pitchFamily="18" charset="0"/>
                            </a:rPr>
                            <a:t>Vibration Limited Design</a:t>
                          </a:r>
                        </a:p>
                      </a:txBody>
                      <a:tcPr/>
                    </a:tc>
                    <a:tc>
                      <a:txBody>
                        <a:bodyPr/>
                        <a:lstStyle/>
                        <a:p>
                          <a:endParaRPr lang="en-US"/>
                        </a:p>
                      </a:txBody>
                      <a:tcPr>
                        <a:blipFill>
                          <a:blip r:embed="rId4"/>
                          <a:stretch>
                            <a:fillRect l="-218878" t="-128421" r="-107143" b="-24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C4</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6572012"/>
                      </a:ext>
                    </a:extLst>
                  </a:tr>
                  <a:tr h="883920">
                    <a:tc>
                      <a:txBody>
                        <a:bodyPr/>
                        <a:lstStyle/>
                        <a:p>
                          <a:r>
                            <a:rPr lang="en-US" dirty="0">
                              <a:latin typeface="Times New Roman" panose="02020603050405020304" pitchFamily="18" charset="0"/>
                              <a:cs typeface="Times New Roman" panose="02020603050405020304" pitchFamily="18" charset="0"/>
                            </a:rPr>
                            <a:t>Case – III</a:t>
                          </a:r>
                        </a:p>
                      </a:txBody>
                      <a:tcPr/>
                    </a:tc>
                    <a:tc>
                      <a:txBody>
                        <a:bodyPr/>
                        <a:lstStyle/>
                        <a:p>
                          <a:r>
                            <a:rPr lang="en-US" b="1" dirty="0">
                              <a:latin typeface="Times New Roman" panose="02020603050405020304" pitchFamily="18" charset="0"/>
                              <a:cs typeface="Times New Roman" panose="02020603050405020304" pitchFamily="18" charset="0"/>
                            </a:rPr>
                            <a:t>Fracture Toughness</a:t>
                          </a:r>
                        </a:p>
                      </a:txBody>
                      <a:tcPr/>
                    </a:tc>
                    <a:tc>
                      <a:txBody>
                        <a:bodyPr/>
                        <a:lstStyle/>
                        <a:p>
                          <a:endParaRPr lang="en-US"/>
                        </a:p>
                      </a:txBody>
                      <a:tcPr>
                        <a:blipFill>
                          <a:blip r:embed="rId4"/>
                          <a:stretch>
                            <a:fillRect l="-218878" t="-299310" r="-107143" b="-21448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C5</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82791551"/>
                      </a:ext>
                    </a:extLst>
                  </a:tr>
                  <a:tr h="1158240">
                    <a:tc>
                      <a:txBody>
                        <a:bodyPr/>
                        <a:lstStyle/>
                        <a:p>
                          <a:r>
                            <a:rPr lang="en-US" dirty="0">
                              <a:latin typeface="Times New Roman" panose="02020603050405020304" pitchFamily="18" charset="0"/>
                              <a:cs typeface="Times New Roman" panose="02020603050405020304" pitchFamily="18" charset="0"/>
                            </a:rPr>
                            <a:t>Case – IV</a:t>
                          </a:r>
                        </a:p>
                      </a:txBody>
                      <a:tcPr/>
                    </a:tc>
                    <a:tc>
                      <a:txBody>
                        <a:bodyPr/>
                        <a:lstStyle/>
                        <a:p>
                          <a:r>
                            <a:rPr lang="en-US" b="1" dirty="0">
                              <a:latin typeface="Times New Roman" panose="02020603050405020304" pitchFamily="18" charset="0"/>
                              <a:cs typeface="Times New Roman" panose="02020603050405020304" pitchFamily="18" charset="0"/>
                            </a:rPr>
                            <a:t>Strength &amp; Cost Criteria:</a:t>
                          </a:r>
                        </a:p>
                        <a:p>
                          <a:r>
                            <a:rPr lang="en-US" dirty="0">
                              <a:latin typeface="Times New Roman" panose="02020603050405020304" pitchFamily="18" charset="0"/>
                              <a:cs typeface="Times New Roman" panose="02020603050405020304" pitchFamily="18" charset="0"/>
                            </a:rPr>
                            <a:t>Light, Strong &amp; Cheap</a:t>
                          </a:r>
                        </a:p>
                      </a:txBody>
                      <a:tcPr/>
                    </a:tc>
                    <a:tc>
                      <a:txBody>
                        <a:bodyPr/>
                        <a:lstStyle/>
                        <a:p>
                          <a:endParaRPr lang="en-US"/>
                        </a:p>
                      </a:txBody>
                      <a:tcPr>
                        <a:blipFill>
                          <a:blip r:embed="rId4"/>
                          <a:stretch>
                            <a:fillRect l="-218878" t="-304737" r="-107143" b="-63684"/>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Source</a:t>
                          </a:r>
                          <a:r>
                            <a:rPr kumimoji="0" lang="en-US" sz="1200" b="0" i="0" u="none" strike="noStrike" kern="1200" cap="none" spc="0" normalizeH="0" baseline="0" noProof="0" dirty="0">
                              <a:ln>
                                <a:noFill/>
                              </a:ln>
                              <a:solidFill>
                                <a:srgbClr val="000000"/>
                              </a:solidFill>
                              <a:effectLst/>
                              <a:uLnTx/>
                              <a:uFillTx/>
                              <a:latin typeface="+mn-lt"/>
                              <a:ea typeface="+mn-ea"/>
                              <a:cs typeface="+mn-cs"/>
                            </a:rPr>
                            <a:t>:</a:t>
                          </a:r>
                          <a:r>
                            <a:rPr kumimoji="0" lang="en-US" sz="1600" b="0" i="0" u="none" strike="noStrike" kern="1200" cap="none" spc="0" normalizeH="0" baseline="0" noProof="0" dirty="0">
                              <a:ln>
                                <a:noFill/>
                              </a:ln>
                              <a:solidFill>
                                <a:srgbClr val="000000"/>
                              </a:solidFill>
                              <a:effectLst/>
                              <a:uLnTx/>
                              <a:uFillTx/>
                              <a:latin typeface="+mn-lt"/>
                              <a:ea typeface="+mn-ea"/>
                              <a:cs typeface="+mn-cs"/>
                            </a:rPr>
                            <a:t> </a:t>
                          </a:r>
                          <a:r>
                            <a:rPr kumimoji="0" lang="en-US" sz="1200" b="0" i="0" u="none" strike="noStrike" kern="1200" cap="none" spc="0" normalizeH="0" baseline="0" noProof="0" dirty="0">
                              <a:ln>
                                <a:noFill/>
                              </a:ln>
                              <a:solidFill>
                                <a:srgbClr val="000000"/>
                              </a:solidFill>
                              <a:effectLst/>
                              <a:uLnTx/>
                              <a:uFillTx/>
                              <a:latin typeface="+mn-lt"/>
                              <a:ea typeface="+mn-ea"/>
                              <a:cs typeface="+mn-cs"/>
                            </a:rPr>
                            <a:t>Ashby, Michael F.. (2011). </a:t>
                          </a:r>
                          <a:r>
                            <a:rPr kumimoji="0" lang="en-US" sz="1200" b="0" i="1" u="none" strike="noStrike" kern="1200" cap="none" spc="0" normalizeH="0" baseline="0" noProof="0" dirty="0">
                              <a:ln>
                                <a:noFill/>
                              </a:ln>
                              <a:solidFill>
                                <a:srgbClr val="000000"/>
                              </a:solidFill>
                              <a:effectLst/>
                              <a:uLnTx/>
                              <a:uFillTx/>
                              <a:latin typeface="+mn-lt"/>
                              <a:ea typeface="+mn-ea"/>
                              <a:cs typeface="+mn-cs"/>
                            </a:rPr>
                            <a:t>Materials Selection in Mechanical Design (4th Edition).</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Appendix – C2</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9490743"/>
                      </a:ext>
                    </a:extLst>
                  </a:tr>
                  <a:tr h="651383">
                    <a:tc>
                      <a:txBody>
                        <a:bodyPr/>
                        <a:lstStyle/>
                        <a:p>
                          <a:r>
                            <a:rPr lang="en-US" dirty="0">
                              <a:latin typeface="Times New Roman" panose="02020603050405020304" pitchFamily="18" charset="0"/>
                              <a:cs typeface="Times New Roman" panose="02020603050405020304" pitchFamily="18" charset="0"/>
                            </a:rPr>
                            <a:t>Case - V</a:t>
                          </a:r>
                        </a:p>
                      </a:txBody>
                      <a:tcPr/>
                    </a:tc>
                    <a:tc>
                      <a:txBody>
                        <a:bodyPr/>
                        <a:lstStyle/>
                        <a:p>
                          <a:r>
                            <a:rPr lang="en-US" b="1" dirty="0">
                              <a:latin typeface="Times New Roman" panose="02020603050405020304" pitchFamily="18" charset="0"/>
                              <a:cs typeface="Times New Roman" panose="02020603050405020304" pitchFamily="18" charset="0"/>
                            </a:rPr>
                            <a:t>Damping Character</a:t>
                          </a:r>
                        </a:p>
                        <a:p>
                          <a:r>
                            <a:rPr lang="en-US" b="0" dirty="0">
                              <a:latin typeface="Times New Roman" panose="02020603050405020304" pitchFamily="18" charset="0"/>
                              <a:cs typeface="Times New Roman" panose="02020603050405020304" pitchFamily="18" charset="0"/>
                            </a:rPr>
                            <a:t>Longitudinal Excitation Limiting</a:t>
                          </a:r>
                        </a:p>
                      </a:txBody>
                      <a:tcPr/>
                    </a:tc>
                    <a:tc>
                      <a:txBody>
                        <a:bodyPr/>
                        <a:lstStyle/>
                        <a:p>
                          <a:endParaRPr lang="en-US"/>
                        </a:p>
                      </a:txBody>
                      <a:tcPr>
                        <a:blipFill>
                          <a:blip r:embed="rId4"/>
                          <a:stretch>
                            <a:fillRect l="-218878" t="-718692" r="-107143" b="-13084"/>
                          </a:stretch>
                        </a:blipFill>
                      </a:tcPr>
                    </a:tc>
                    <a:tc>
                      <a:txBody>
                        <a:bodyPr/>
                        <a:lstStyle/>
                        <a:p>
                          <a:r>
                            <a:rPr lang="en-US" sz="1200" dirty="0">
                              <a:latin typeface="Times New Roman" panose="02020603050405020304" pitchFamily="18" charset="0"/>
                              <a:cs typeface="Times New Roman" panose="02020603050405020304" pitchFamily="18" charset="0"/>
                            </a:rPr>
                            <a:t>A</a:t>
                          </a:r>
                          <a:r>
                            <a:rPr lang="en-US" sz="1200" baseline="30000" dirty="0">
                              <a:latin typeface="Times New Roman" panose="02020603050405020304" pitchFamily="18" charset="0"/>
                              <a:cs typeface="Times New Roman" panose="02020603050405020304" pitchFamily="18" charset="0"/>
                            </a:rPr>
                            <a:t>3 </a:t>
                          </a:r>
                          <a:r>
                            <a:rPr lang="en-US" sz="1200" dirty="0">
                              <a:latin typeface="Times New Roman" panose="02020603050405020304" pitchFamily="18" charset="0"/>
                              <a:cs typeface="Times New Roman" panose="02020603050405020304" pitchFamily="18" charset="0"/>
                            </a:rPr>
                            <a:t>Handbook </a:t>
                          </a:r>
                          <a:r>
                            <a:rPr lang="en-US" sz="1200" baseline="30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1888305401"/>
                      </a:ext>
                    </a:extLst>
                  </a:tr>
                </a:tbl>
              </a:graphicData>
            </a:graphic>
          </p:graphicFrame>
        </mc:Fallback>
      </mc:AlternateContent>
      <p:sp>
        <p:nvSpPr>
          <p:cNvPr id="2" name="TextBox 1">
            <a:extLst>
              <a:ext uri="{FF2B5EF4-FFF2-40B4-BE49-F238E27FC236}">
                <a16:creationId xmlns:a16="http://schemas.microsoft.com/office/drawing/2014/main" id="{B1E6B09D-91B3-4A6E-BA56-2BDD30060457}"/>
              </a:ext>
            </a:extLst>
          </p:cNvPr>
          <p:cNvSpPr txBox="1"/>
          <p:nvPr/>
        </p:nvSpPr>
        <p:spPr>
          <a:xfrm>
            <a:off x="1" y="6473536"/>
            <a:ext cx="457198"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2204587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441663" y="5665741"/>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Selection Charts</a:t>
            </a:r>
          </a:p>
        </p:txBody>
      </p:sp>
      <p:pic>
        <p:nvPicPr>
          <p:cNvPr id="3" name="Picture 2" descr="Diagram&#10;&#10;Description automatically generated">
            <a:extLst>
              <a:ext uri="{FF2B5EF4-FFF2-40B4-BE49-F238E27FC236}">
                <a16:creationId xmlns:a16="http://schemas.microsoft.com/office/drawing/2014/main" id="{693DBCA5-14CB-4BA7-A30A-61D7B2E3E65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29476" y="1247196"/>
            <a:ext cx="5955869" cy="4407898"/>
          </a:xfrm>
          <a:prstGeom prst="rect">
            <a:avLst/>
          </a:prstGeom>
        </p:spPr>
      </p:pic>
      <p:pic>
        <p:nvPicPr>
          <p:cNvPr id="5" name="Picture 4" descr="Diagram&#10;&#10;Description automatically generated">
            <a:extLst>
              <a:ext uri="{FF2B5EF4-FFF2-40B4-BE49-F238E27FC236}">
                <a16:creationId xmlns:a16="http://schemas.microsoft.com/office/drawing/2014/main" id="{5173A2CA-A0D1-4B7F-944E-88924CB4B18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6393940" y="1192259"/>
            <a:ext cx="5798060" cy="4418545"/>
          </a:xfrm>
          <a:prstGeom prst="rect">
            <a:avLst/>
          </a:prstGeom>
        </p:spPr>
      </p:pic>
      <p:sp>
        <p:nvSpPr>
          <p:cNvPr id="7" name="TextBox 6">
            <a:extLst>
              <a:ext uri="{FF2B5EF4-FFF2-40B4-BE49-F238E27FC236}">
                <a16:creationId xmlns:a16="http://schemas.microsoft.com/office/drawing/2014/main" id="{8C582873-851B-4756-809C-735678912B60}"/>
              </a:ext>
            </a:extLst>
          </p:cNvPr>
          <p:cNvSpPr txBox="1"/>
          <p:nvPr/>
        </p:nvSpPr>
        <p:spPr>
          <a:xfrm>
            <a:off x="2178661" y="994219"/>
            <a:ext cx="2857500" cy="461665"/>
          </a:xfrm>
          <a:prstGeom prst="rect">
            <a:avLst/>
          </a:prstGeom>
          <a:noFill/>
        </p:spPr>
        <p:txBody>
          <a:bodyPr wrap="square" rtlCol="0">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Case I</a:t>
            </a:r>
          </a:p>
        </p:txBody>
      </p:sp>
      <p:sp>
        <p:nvSpPr>
          <p:cNvPr id="9" name="TextBox 8">
            <a:extLst>
              <a:ext uri="{FF2B5EF4-FFF2-40B4-BE49-F238E27FC236}">
                <a16:creationId xmlns:a16="http://schemas.microsoft.com/office/drawing/2014/main" id="{4BE043EE-EC48-4A2D-8584-696B1A6C6093}"/>
              </a:ext>
            </a:extLst>
          </p:cNvPr>
          <p:cNvSpPr txBox="1"/>
          <p:nvPr/>
        </p:nvSpPr>
        <p:spPr>
          <a:xfrm>
            <a:off x="8725346" y="994219"/>
            <a:ext cx="113524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Case II</a:t>
            </a:r>
            <a:endParaRPr lang="en-US" sz="2400" dirty="0"/>
          </a:p>
        </p:txBody>
      </p:sp>
    </p:spTree>
    <p:extLst>
      <p:ext uri="{BB962C8B-B14F-4D97-AF65-F5344CB8AC3E}">
        <p14:creationId xmlns:p14="http://schemas.microsoft.com/office/powerpoint/2010/main" val="40049568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368927" y="5652841"/>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1048968" y="-51350"/>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Screening Process</a:t>
            </a:r>
          </a:p>
        </p:txBody>
      </p:sp>
      <p:sp>
        <p:nvSpPr>
          <p:cNvPr id="2" name="Rectangle: Rounded Corners 1">
            <a:extLst>
              <a:ext uri="{FF2B5EF4-FFF2-40B4-BE49-F238E27FC236}">
                <a16:creationId xmlns:a16="http://schemas.microsoft.com/office/drawing/2014/main" id="{402B2826-BB8B-4351-B71C-609287F6D3A2}"/>
              </a:ext>
            </a:extLst>
          </p:cNvPr>
          <p:cNvSpPr/>
          <p:nvPr/>
        </p:nvSpPr>
        <p:spPr>
          <a:xfrm>
            <a:off x="2826322" y="1109181"/>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Polymers</a:t>
            </a:r>
          </a:p>
        </p:txBody>
      </p:sp>
      <p:sp>
        <p:nvSpPr>
          <p:cNvPr id="7" name="Rectangle: Rounded Corners 6">
            <a:extLst>
              <a:ext uri="{FF2B5EF4-FFF2-40B4-BE49-F238E27FC236}">
                <a16:creationId xmlns:a16="http://schemas.microsoft.com/office/drawing/2014/main" id="{F9410C18-E19A-4B91-A5D2-64D46A853797}"/>
              </a:ext>
            </a:extLst>
          </p:cNvPr>
          <p:cNvSpPr/>
          <p:nvPr/>
        </p:nvSpPr>
        <p:spPr>
          <a:xfrm>
            <a:off x="2826317" y="1735134"/>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Foams</a:t>
            </a:r>
          </a:p>
        </p:txBody>
      </p:sp>
      <p:sp>
        <p:nvSpPr>
          <p:cNvPr id="9" name="Rectangle: Rounded Corners 8">
            <a:extLst>
              <a:ext uri="{FF2B5EF4-FFF2-40B4-BE49-F238E27FC236}">
                <a16:creationId xmlns:a16="http://schemas.microsoft.com/office/drawing/2014/main" id="{A6EA2F94-7D0B-45C2-A816-0D5B0741D8CA}"/>
              </a:ext>
            </a:extLst>
          </p:cNvPr>
          <p:cNvSpPr/>
          <p:nvPr/>
        </p:nvSpPr>
        <p:spPr>
          <a:xfrm>
            <a:off x="2826317" y="2350812"/>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Non-Technical Ceramics</a:t>
            </a:r>
          </a:p>
        </p:txBody>
      </p:sp>
      <p:sp>
        <p:nvSpPr>
          <p:cNvPr id="10" name="Rectangle: Rounded Corners 9">
            <a:extLst>
              <a:ext uri="{FF2B5EF4-FFF2-40B4-BE49-F238E27FC236}">
                <a16:creationId xmlns:a16="http://schemas.microsoft.com/office/drawing/2014/main" id="{1903AE6D-5DAD-4A0A-BA89-86E2CA8D98C9}"/>
              </a:ext>
            </a:extLst>
          </p:cNvPr>
          <p:cNvSpPr/>
          <p:nvPr/>
        </p:nvSpPr>
        <p:spPr>
          <a:xfrm>
            <a:off x="2826316" y="2966490"/>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11" name="Rectangle: Rounded Corners 10">
            <a:extLst>
              <a:ext uri="{FF2B5EF4-FFF2-40B4-BE49-F238E27FC236}">
                <a16:creationId xmlns:a16="http://schemas.microsoft.com/office/drawing/2014/main" id="{A2B54862-C428-4684-8A54-40D65B55C86D}"/>
              </a:ext>
            </a:extLst>
          </p:cNvPr>
          <p:cNvSpPr/>
          <p:nvPr/>
        </p:nvSpPr>
        <p:spPr>
          <a:xfrm>
            <a:off x="2826315" y="3582168"/>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12" name="Rectangle: Rounded Corners 11">
            <a:extLst>
              <a:ext uri="{FF2B5EF4-FFF2-40B4-BE49-F238E27FC236}">
                <a16:creationId xmlns:a16="http://schemas.microsoft.com/office/drawing/2014/main" id="{F921E651-E6B6-43E0-B5EE-F3E54C7804AC}"/>
              </a:ext>
            </a:extLst>
          </p:cNvPr>
          <p:cNvSpPr/>
          <p:nvPr/>
        </p:nvSpPr>
        <p:spPr>
          <a:xfrm>
            <a:off x="2826314" y="421134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14" name="Rectangle: Rounded Corners 13">
            <a:extLst>
              <a:ext uri="{FF2B5EF4-FFF2-40B4-BE49-F238E27FC236}">
                <a16:creationId xmlns:a16="http://schemas.microsoft.com/office/drawing/2014/main" id="{B895A055-BE7C-4ADD-A764-F90046254F80}"/>
              </a:ext>
            </a:extLst>
          </p:cNvPr>
          <p:cNvSpPr/>
          <p:nvPr/>
        </p:nvSpPr>
        <p:spPr>
          <a:xfrm>
            <a:off x="2826314" y="4844383"/>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Materials</a:t>
            </a:r>
          </a:p>
        </p:txBody>
      </p:sp>
      <p:sp>
        <p:nvSpPr>
          <p:cNvPr id="15" name="Rectangle: Rounded Corners 14">
            <a:extLst>
              <a:ext uri="{FF2B5EF4-FFF2-40B4-BE49-F238E27FC236}">
                <a16:creationId xmlns:a16="http://schemas.microsoft.com/office/drawing/2014/main" id="{24E587CF-E0B2-4987-AB58-64A0536A14E2}"/>
              </a:ext>
            </a:extLst>
          </p:cNvPr>
          <p:cNvSpPr/>
          <p:nvPr/>
        </p:nvSpPr>
        <p:spPr>
          <a:xfrm>
            <a:off x="7872844" y="3928044"/>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Materials</a:t>
            </a:r>
          </a:p>
        </p:txBody>
      </p:sp>
      <p:sp>
        <p:nvSpPr>
          <p:cNvPr id="16" name="Rectangle: Rounded Corners 15">
            <a:extLst>
              <a:ext uri="{FF2B5EF4-FFF2-40B4-BE49-F238E27FC236}">
                <a16:creationId xmlns:a16="http://schemas.microsoft.com/office/drawing/2014/main" id="{FBEC7521-48A2-4CEF-9089-1404E286B00B}"/>
              </a:ext>
            </a:extLst>
          </p:cNvPr>
          <p:cNvSpPr/>
          <p:nvPr/>
        </p:nvSpPr>
        <p:spPr>
          <a:xfrm>
            <a:off x="7862450" y="2426064"/>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18" name="Rectangle: Rounded Corners 17">
            <a:extLst>
              <a:ext uri="{FF2B5EF4-FFF2-40B4-BE49-F238E27FC236}">
                <a16:creationId xmlns:a16="http://schemas.microsoft.com/office/drawing/2014/main" id="{7995E961-F86D-49D6-8B52-C1080C887A35}"/>
              </a:ext>
            </a:extLst>
          </p:cNvPr>
          <p:cNvSpPr/>
          <p:nvPr/>
        </p:nvSpPr>
        <p:spPr>
          <a:xfrm>
            <a:off x="7845135" y="1680566"/>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19" name="Rectangle: Rounded Corners 18">
            <a:extLst>
              <a:ext uri="{FF2B5EF4-FFF2-40B4-BE49-F238E27FC236}">
                <a16:creationId xmlns:a16="http://schemas.microsoft.com/office/drawing/2014/main" id="{3D03827B-C257-420E-9B20-D7C2371A3FFB}"/>
              </a:ext>
            </a:extLst>
          </p:cNvPr>
          <p:cNvSpPr/>
          <p:nvPr/>
        </p:nvSpPr>
        <p:spPr>
          <a:xfrm>
            <a:off x="7872844" y="3177054"/>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3" name="Arrow: Right 2">
            <a:extLst>
              <a:ext uri="{FF2B5EF4-FFF2-40B4-BE49-F238E27FC236}">
                <a16:creationId xmlns:a16="http://schemas.microsoft.com/office/drawing/2014/main" id="{B4806628-C56C-4CA8-8822-93BFCB7630D9}"/>
              </a:ext>
            </a:extLst>
          </p:cNvPr>
          <p:cNvSpPr/>
          <p:nvPr/>
        </p:nvSpPr>
        <p:spPr>
          <a:xfrm>
            <a:off x="5960941" y="2693702"/>
            <a:ext cx="929445" cy="750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 name="Rectangle: Rounded Corners 3">
            <a:extLst>
              <a:ext uri="{FF2B5EF4-FFF2-40B4-BE49-F238E27FC236}">
                <a16:creationId xmlns:a16="http://schemas.microsoft.com/office/drawing/2014/main" id="{A33721E7-649A-41DF-B6A8-CB5822462764}"/>
              </a:ext>
            </a:extLst>
          </p:cNvPr>
          <p:cNvSpPr/>
          <p:nvPr/>
        </p:nvSpPr>
        <p:spPr>
          <a:xfrm>
            <a:off x="2524989" y="916607"/>
            <a:ext cx="2647944" cy="46133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DB569D5-2447-4354-8430-20A0DE4ECAD2}"/>
              </a:ext>
            </a:extLst>
          </p:cNvPr>
          <p:cNvSpPr/>
          <p:nvPr/>
        </p:nvSpPr>
        <p:spPr>
          <a:xfrm>
            <a:off x="7762010" y="1449497"/>
            <a:ext cx="2447056" cy="33125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8C3873EA-7EFE-481A-A4F3-FDF73593598A}"/>
              </a:ext>
            </a:extLst>
          </p:cNvPr>
          <p:cNvSpPr/>
          <p:nvPr/>
        </p:nvSpPr>
        <p:spPr>
          <a:xfrm>
            <a:off x="1048968" y="2730284"/>
            <a:ext cx="933023" cy="750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Arrow: Right 41">
            <a:extLst>
              <a:ext uri="{FF2B5EF4-FFF2-40B4-BE49-F238E27FC236}">
                <a16:creationId xmlns:a16="http://schemas.microsoft.com/office/drawing/2014/main" id="{A3806D81-6DAC-4470-A5FD-F1EBBD88ECE4}"/>
              </a:ext>
            </a:extLst>
          </p:cNvPr>
          <p:cNvSpPr/>
          <p:nvPr/>
        </p:nvSpPr>
        <p:spPr>
          <a:xfrm>
            <a:off x="10678309" y="2676867"/>
            <a:ext cx="929445" cy="7509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782907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389709" y="5748819"/>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62345"/>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Selection Charts</a:t>
            </a:r>
          </a:p>
        </p:txBody>
      </p:sp>
      <p:pic>
        <p:nvPicPr>
          <p:cNvPr id="3" name="Picture 2" descr="Diagram&#10;&#10;Description automatically generated">
            <a:extLst>
              <a:ext uri="{FF2B5EF4-FFF2-40B4-BE49-F238E27FC236}">
                <a16:creationId xmlns:a16="http://schemas.microsoft.com/office/drawing/2014/main" id="{99D24C2A-9E70-495E-939E-BC3F83966B5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785013" y="1222681"/>
            <a:ext cx="5553441" cy="4267166"/>
          </a:xfrm>
          <a:prstGeom prst="rect">
            <a:avLst/>
          </a:prstGeom>
        </p:spPr>
      </p:pic>
      <p:sp>
        <p:nvSpPr>
          <p:cNvPr id="7" name="TextBox 6">
            <a:extLst>
              <a:ext uri="{FF2B5EF4-FFF2-40B4-BE49-F238E27FC236}">
                <a16:creationId xmlns:a16="http://schemas.microsoft.com/office/drawing/2014/main" id="{C244FFD6-0E08-4622-A5DF-7EFE3117EE82}"/>
              </a:ext>
            </a:extLst>
          </p:cNvPr>
          <p:cNvSpPr txBox="1"/>
          <p:nvPr/>
        </p:nvSpPr>
        <p:spPr>
          <a:xfrm>
            <a:off x="2823076" y="992236"/>
            <a:ext cx="3160024" cy="830997"/>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Case III</a:t>
            </a:r>
          </a:p>
          <a:p>
            <a:endParaRPr lang="en-US" sz="2400" dirty="0"/>
          </a:p>
        </p:txBody>
      </p:sp>
      <p:sp>
        <p:nvSpPr>
          <p:cNvPr id="9" name="TextBox 8">
            <a:extLst>
              <a:ext uri="{FF2B5EF4-FFF2-40B4-BE49-F238E27FC236}">
                <a16:creationId xmlns:a16="http://schemas.microsoft.com/office/drawing/2014/main" id="{7588020C-DC4F-48CF-A9C7-957FEC4AC5FD}"/>
              </a:ext>
            </a:extLst>
          </p:cNvPr>
          <p:cNvSpPr txBox="1"/>
          <p:nvPr/>
        </p:nvSpPr>
        <p:spPr>
          <a:xfrm>
            <a:off x="8641819" y="919512"/>
            <a:ext cx="1849582" cy="461665"/>
          </a:xfrm>
          <a:prstGeom prst="rect">
            <a:avLst/>
          </a:prstGeom>
          <a:noFill/>
        </p:spPr>
        <p:txBody>
          <a:bodyPr wrap="square" rtlCol="0">
            <a:spAutoFit/>
          </a:bodyPr>
          <a:lstStyle/>
          <a:p>
            <a:r>
              <a:rPr lang="en-US" sz="2400" b="1" dirty="0">
                <a:solidFill>
                  <a:schemeClr val="accent1">
                    <a:lumMod val="50000"/>
                  </a:schemeClr>
                </a:solidFill>
                <a:latin typeface="Times New Roman" panose="02020603050405020304" pitchFamily="18" charset="0"/>
                <a:cs typeface="Times New Roman" panose="02020603050405020304" pitchFamily="18" charset="0"/>
              </a:rPr>
              <a:t>Case IV (A)</a:t>
            </a:r>
          </a:p>
        </p:txBody>
      </p:sp>
      <p:pic>
        <p:nvPicPr>
          <p:cNvPr id="11" name="Picture 10" descr="Diagram&#10;&#10;Description automatically generated">
            <a:extLst>
              <a:ext uri="{FF2B5EF4-FFF2-40B4-BE49-F238E27FC236}">
                <a16:creationId xmlns:a16="http://schemas.microsoft.com/office/drawing/2014/main" id="{43E407A5-3421-4008-9286-01663DA3088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t="6260"/>
          <a:stretch/>
        </p:blipFill>
        <p:spPr>
          <a:xfrm>
            <a:off x="6641062" y="1381177"/>
            <a:ext cx="5550938" cy="4267166"/>
          </a:xfrm>
          <a:prstGeom prst="rect">
            <a:avLst/>
          </a:prstGeom>
        </p:spPr>
      </p:pic>
      <p:cxnSp>
        <p:nvCxnSpPr>
          <p:cNvPr id="10" name="Straight Connector 9">
            <a:extLst>
              <a:ext uri="{FF2B5EF4-FFF2-40B4-BE49-F238E27FC236}">
                <a16:creationId xmlns:a16="http://schemas.microsoft.com/office/drawing/2014/main" id="{8EB74947-1524-485F-94E2-41D8D82C876F}"/>
              </a:ext>
            </a:extLst>
          </p:cNvPr>
          <p:cNvCxnSpPr>
            <a:cxnSpLocks/>
          </p:cNvCxnSpPr>
          <p:nvPr/>
        </p:nvCxnSpPr>
        <p:spPr>
          <a:xfrm flipH="1">
            <a:off x="5082540" y="1472617"/>
            <a:ext cx="53340" cy="3686123"/>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D302CD6C-9771-46A1-B61D-AAF8247E24BD}"/>
              </a:ext>
            </a:extLst>
          </p:cNvPr>
          <p:cNvCxnSpPr>
            <a:cxnSpLocks/>
          </p:cNvCxnSpPr>
          <p:nvPr/>
        </p:nvCxnSpPr>
        <p:spPr>
          <a:xfrm>
            <a:off x="5501640" y="1381177"/>
            <a:ext cx="0" cy="3777563"/>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E06E39F8-B97C-4F2E-ACCF-EF32415983B7}"/>
              </a:ext>
            </a:extLst>
          </p:cNvPr>
          <p:cNvCxnSpPr/>
          <p:nvPr/>
        </p:nvCxnSpPr>
        <p:spPr>
          <a:xfrm>
            <a:off x="5115560" y="1666240"/>
            <a:ext cx="0" cy="1605280"/>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F4AFC0C2-629B-4135-91E2-4D9959D5F11C}"/>
              </a:ext>
            </a:extLst>
          </p:cNvPr>
          <p:cNvCxnSpPr/>
          <p:nvPr/>
        </p:nvCxnSpPr>
        <p:spPr>
          <a:xfrm>
            <a:off x="5501640" y="1391920"/>
            <a:ext cx="0" cy="1605280"/>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5C252EC4-E72A-4992-B16A-FBBEB4529342}"/>
              </a:ext>
            </a:extLst>
          </p:cNvPr>
          <p:cNvCxnSpPr>
            <a:cxnSpLocks/>
          </p:cNvCxnSpPr>
          <p:nvPr/>
        </p:nvCxnSpPr>
        <p:spPr>
          <a:xfrm flipV="1">
            <a:off x="5109210" y="2973233"/>
            <a:ext cx="415290" cy="296725"/>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C39094BC-6612-4406-B782-5906DEBC1552}"/>
              </a:ext>
            </a:extLst>
          </p:cNvPr>
          <p:cNvCxnSpPr>
            <a:cxnSpLocks/>
          </p:cNvCxnSpPr>
          <p:nvPr/>
        </p:nvCxnSpPr>
        <p:spPr>
          <a:xfrm flipV="1">
            <a:off x="5112295" y="1391920"/>
            <a:ext cx="415290" cy="296725"/>
          </a:xfrm>
          <a:prstGeom prst="line">
            <a:avLst/>
          </a:prstGeom>
          <a:ln>
            <a:solidFill>
              <a:srgbClr val="FFFF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448555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Screening Process</a:t>
            </a:r>
          </a:p>
        </p:txBody>
      </p:sp>
      <p:sp>
        <p:nvSpPr>
          <p:cNvPr id="9" name="Rectangle: Rounded Corners 8">
            <a:extLst>
              <a:ext uri="{FF2B5EF4-FFF2-40B4-BE49-F238E27FC236}">
                <a16:creationId xmlns:a16="http://schemas.microsoft.com/office/drawing/2014/main" id="{8508B80B-8204-42A3-BAC1-B1699127149C}"/>
              </a:ext>
            </a:extLst>
          </p:cNvPr>
          <p:cNvSpPr/>
          <p:nvPr/>
        </p:nvSpPr>
        <p:spPr>
          <a:xfrm>
            <a:off x="969066" y="4604990"/>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10" name="Rectangle: Rounded Corners 9">
            <a:extLst>
              <a:ext uri="{FF2B5EF4-FFF2-40B4-BE49-F238E27FC236}">
                <a16:creationId xmlns:a16="http://schemas.microsoft.com/office/drawing/2014/main" id="{CA67781F-E3CF-4938-9D07-5C9185AB6336}"/>
              </a:ext>
            </a:extLst>
          </p:cNvPr>
          <p:cNvSpPr/>
          <p:nvPr/>
        </p:nvSpPr>
        <p:spPr>
          <a:xfrm>
            <a:off x="3912559" y="2816141"/>
            <a:ext cx="1769918" cy="550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CFRP</a:t>
            </a:r>
          </a:p>
        </p:txBody>
      </p:sp>
      <p:sp>
        <p:nvSpPr>
          <p:cNvPr id="11" name="Rectangle: Rounded Corners 10">
            <a:extLst>
              <a:ext uri="{FF2B5EF4-FFF2-40B4-BE49-F238E27FC236}">
                <a16:creationId xmlns:a16="http://schemas.microsoft.com/office/drawing/2014/main" id="{55EC7434-D8BC-4780-A6A0-7ED9D71D854E}"/>
              </a:ext>
            </a:extLst>
          </p:cNvPr>
          <p:cNvSpPr/>
          <p:nvPr/>
        </p:nvSpPr>
        <p:spPr>
          <a:xfrm>
            <a:off x="3938161" y="3618945"/>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Alloy Steels</a:t>
            </a:r>
          </a:p>
        </p:txBody>
      </p:sp>
      <p:sp>
        <p:nvSpPr>
          <p:cNvPr id="12" name="Rectangle: Rounded Corners 11">
            <a:extLst>
              <a:ext uri="{FF2B5EF4-FFF2-40B4-BE49-F238E27FC236}">
                <a16:creationId xmlns:a16="http://schemas.microsoft.com/office/drawing/2014/main" id="{83DD6741-7C3D-4C0E-8912-DFDB84716FD5}"/>
              </a:ext>
            </a:extLst>
          </p:cNvPr>
          <p:cNvSpPr/>
          <p:nvPr/>
        </p:nvSpPr>
        <p:spPr>
          <a:xfrm>
            <a:off x="3938161" y="3959877"/>
            <a:ext cx="1769918" cy="286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Carbon Steel</a:t>
            </a:r>
          </a:p>
        </p:txBody>
      </p:sp>
      <p:sp>
        <p:nvSpPr>
          <p:cNvPr id="14" name="Rectangle: Rounded Corners 13">
            <a:extLst>
              <a:ext uri="{FF2B5EF4-FFF2-40B4-BE49-F238E27FC236}">
                <a16:creationId xmlns:a16="http://schemas.microsoft.com/office/drawing/2014/main" id="{7F3C77C3-5E8A-4E72-9171-E567B85F2F9B}"/>
              </a:ext>
            </a:extLst>
          </p:cNvPr>
          <p:cNvSpPr/>
          <p:nvPr/>
        </p:nvSpPr>
        <p:spPr>
          <a:xfrm>
            <a:off x="3920845" y="4295568"/>
            <a:ext cx="1769918" cy="286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Iron</a:t>
            </a:r>
          </a:p>
        </p:txBody>
      </p:sp>
      <p:sp>
        <p:nvSpPr>
          <p:cNvPr id="15" name="Rectangle: Rounded Corners 14">
            <a:extLst>
              <a:ext uri="{FF2B5EF4-FFF2-40B4-BE49-F238E27FC236}">
                <a16:creationId xmlns:a16="http://schemas.microsoft.com/office/drawing/2014/main" id="{DA1A3503-61C4-4CB9-BD08-BEE42D335AF9}"/>
              </a:ext>
            </a:extLst>
          </p:cNvPr>
          <p:cNvSpPr/>
          <p:nvPr/>
        </p:nvSpPr>
        <p:spPr>
          <a:xfrm>
            <a:off x="3920845" y="4635063"/>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 Alloys</a:t>
            </a:r>
          </a:p>
        </p:txBody>
      </p:sp>
      <p:sp>
        <p:nvSpPr>
          <p:cNvPr id="16" name="Rectangle: Rounded Corners 15">
            <a:extLst>
              <a:ext uri="{FF2B5EF4-FFF2-40B4-BE49-F238E27FC236}">
                <a16:creationId xmlns:a16="http://schemas.microsoft.com/office/drawing/2014/main" id="{9EF6BB02-5485-4DC5-AB28-6AFB833F71C4}"/>
              </a:ext>
            </a:extLst>
          </p:cNvPr>
          <p:cNvSpPr/>
          <p:nvPr/>
        </p:nvSpPr>
        <p:spPr>
          <a:xfrm>
            <a:off x="3938161" y="4999731"/>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Titanium Alloys</a:t>
            </a:r>
          </a:p>
        </p:txBody>
      </p:sp>
      <p:sp>
        <p:nvSpPr>
          <p:cNvPr id="17" name="Rectangle: Rounded Corners 16">
            <a:extLst>
              <a:ext uri="{FF2B5EF4-FFF2-40B4-BE49-F238E27FC236}">
                <a16:creationId xmlns:a16="http://schemas.microsoft.com/office/drawing/2014/main" id="{13671C4A-81CD-40C9-A05B-123623225BC7}"/>
              </a:ext>
            </a:extLst>
          </p:cNvPr>
          <p:cNvSpPr/>
          <p:nvPr/>
        </p:nvSpPr>
        <p:spPr>
          <a:xfrm>
            <a:off x="3938161" y="5366467"/>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Tungsten Alloys</a:t>
            </a:r>
          </a:p>
        </p:txBody>
      </p:sp>
      <p:sp>
        <p:nvSpPr>
          <p:cNvPr id="18" name="Rectangle: Rounded Corners 17">
            <a:extLst>
              <a:ext uri="{FF2B5EF4-FFF2-40B4-BE49-F238E27FC236}">
                <a16:creationId xmlns:a16="http://schemas.microsoft.com/office/drawing/2014/main" id="{6F8500DC-A72E-48D2-B46A-C7AF044DDA79}"/>
              </a:ext>
            </a:extLst>
          </p:cNvPr>
          <p:cNvSpPr/>
          <p:nvPr/>
        </p:nvSpPr>
        <p:spPr>
          <a:xfrm>
            <a:off x="3938161" y="5735494"/>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19" name="Rectangle: Rounded Corners 18">
            <a:extLst>
              <a:ext uri="{FF2B5EF4-FFF2-40B4-BE49-F238E27FC236}">
                <a16:creationId xmlns:a16="http://schemas.microsoft.com/office/drawing/2014/main" id="{1F17B9DD-B685-4F5E-97A5-FF9D3D024964}"/>
              </a:ext>
            </a:extLst>
          </p:cNvPr>
          <p:cNvSpPr/>
          <p:nvPr/>
        </p:nvSpPr>
        <p:spPr>
          <a:xfrm>
            <a:off x="3927770" y="6075416"/>
            <a:ext cx="1752601" cy="209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Nickel Alloys</a:t>
            </a:r>
          </a:p>
        </p:txBody>
      </p:sp>
      <p:sp>
        <p:nvSpPr>
          <p:cNvPr id="20" name="Rectangle: Rounded Corners 19">
            <a:extLst>
              <a:ext uri="{FF2B5EF4-FFF2-40B4-BE49-F238E27FC236}">
                <a16:creationId xmlns:a16="http://schemas.microsoft.com/office/drawing/2014/main" id="{EDBB7383-E65D-4B43-B839-D9F28CC02BFD}"/>
              </a:ext>
            </a:extLst>
          </p:cNvPr>
          <p:cNvSpPr/>
          <p:nvPr/>
        </p:nvSpPr>
        <p:spPr>
          <a:xfrm>
            <a:off x="3938161" y="1112493"/>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a:t>
            </a:r>
            <a:r>
              <a:rPr lang="en-US" baseline="-25000" dirty="0"/>
              <a:t>3</a:t>
            </a:r>
            <a:r>
              <a:rPr lang="en-US" dirty="0"/>
              <a:t>N</a:t>
            </a:r>
            <a:r>
              <a:rPr lang="en-US" baseline="-25000" dirty="0"/>
              <a:t>4</a:t>
            </a:r>
          </a:p>
        </p:txBody>
      </p:sp>
      <p:sp>
        <p:nvSpPr>
          <p:cNvPr id="21" name="Rectangle: Rounded Corners 20">
            <a:extLst>
              <a:ext uri="{FF2B5EF4-FFF2-40B4-BE49-F238E27FC236}">
                <a16:creationId xmlns:a16="http://schemas.microsoft.com/office/drawing/2014/main" id="{FA642AC3-1680-4F09-BAB6-83C8D435B0FF}"/>
              </a:ext>
            </a:extLst>
          </p:cNvPr>
          <p:cNvSpPr/>
          <p:nvPr/>
        </p:nvSpPr>
        <p:spPr>
          <a:xfrm>
            <a:off x="3927771" y="1486834"/>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22" name="Rectangle: Rounded Corners 21">
            <a:extLst>
              <a:ext uri="{FF2B5EF4-FFF2-40B4-BE49-F238E27FC236}">
                <a16:creationId xmlns:a16="http://schemas.microsoft.com/office/drawing/2014/main" id="{3C26EE86-05A8-4414-8CD8-B4D8A4FD2541}"/>
              </a:ext>
            </a:extLst>
          </p:cNvPr>
          <p:cNvSpPr/>
          <p:nvPr/>
        </p:nvSpPr>
        <p:spPr>
          <a:xfrm>
            <a:off x="3927771" y="1889525"/>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r>
              <a:rPr lang="en-US" baseline="-25000" dirty="0"/>
              <a:t>4</a:t>
            </a:r>
            <a:r>
              <a:rPr lang="en-US" dirty="0"/>
              <a:t>C</a:t>
            </a:r>
            <a:endParaRPr lang="en-US" baseline="-25000" dirty="0"/>
          </a:p>
        </p:txBody>
      </p:sp>
      <p:sp>
        <p:nvSpPr>
          <p:cNvPr id="23" name="Rectangle: Rounded Corners 22">
            <a:extLst>
              <a:ext uri="{FF2B5EF4-FFF2-40B4-BE49-F238E27FC236}">
                <a16:creationId xmlns:a16="http://schemas.microsoft.com/office/drawing/2014/main" id="{593D14BA-BB71-4466-A8E5-056316B6B234}"/>
              </a:ext>
            </a:extLst>
          </p:cNvPr>
          <p:cNvSpPr/>
          <p:nvPr/>
        </p:nvSpPr>
        <p:spPr>
          <a:xfrm>
            <a:off x="3927771" y="2292216"/>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SiC</a:t>
            </a:r>
            <a:endParaRPr lang="en-US" baseline="-25000" dirty="0"/>
          </a:p>
        </p:txBody>
      </p:sp>
      <p:sp>
        <p:nvSpPr>
          <p:cNvPr id="24" name="Rectangle: Rounded Corners 23">
            <a:extLst>
              <a:ext uri="{FF2B5EF4-FFF2-40B4-BE49-F238E27FC236}">
                <a16:creationId xmlns:a16="http://schemas.microsoft.com/office/drawing/2014/main" id="{BDE3D7C7-710C-4D87-999F-B03BCCADAF11}"/>
              </a:ext>
            </a:extLst>
          </p:cNvPr>
          <p:cNvSpPr/>
          <p:nvPr/>
        </p:nvSpPr>
        <p:spPr>
          <a:xfrm>
            <a:off x="969068" y="2957117"/>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25" name="Rectangle: Rounded Corners 24">
            <a:extLst>
              <a:ext uri="{FF2B5EF4-FFF2-40B4-BE49-F238E27FC236}">
                <a16:creationId xmlns:a16="http://schemas.microsoft.com/office/drawing/2014/main" id="{3ED96C65-C0DE-476D-B13C-F11C08991572}"/>
              </a:ext>
            </a:extLst>
          </p:cNvPr>
          <p:cNvSpPr/>
          <p:nvPr/>
        </p:nvSpPr>
        <p:spPr>
          <a:xfrm>
            <a:off x="969067" y="1523430"/>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27" name="Rectangle: Rounded Corners 26">
            <a:extLst>
              <a:ext uri="{FF2B5EF4-FFF2-40B4-BE49-F238E27FC236}">
                <a16:creationId xmlns:a16="http://schemas.microsoft.com/office/drawing/2014/main" id="{05E7702D-1597-4A24-901D-A0368FBC455A}"/>
              </a:ext>
            </a:extLst>
          </p:cNvPr>
          <p:cNvSpPr/>
          <p:nvPr/>
        </p:nvSpPr>
        <p:spPr>
          <a:xfrm>
            <a:off x="7141513" y="270494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Composites</a:t>
            </a:r>
          </a:p>
        </p:txBody>
      </p:sp>
      <p:sp>
        <p:nvSpPr>
          <p:cNvPr id="28" name="Rectangle: Rounded Corners 27">
            <a:extLst>
              <a:ext uri="{FF2B5EF4-FFF2-40B4-BE49-F238E27FC236}">
                <a16:creationId xmlns:a16="http://schemas.microsoft.com/office/drawing/2014/main" id="{FF12D519-B9D4-44E0-9478-CA7D2CF17728}"/>
              </a:ext>
            </a:extLst>
          </p:cNvPr>
          <p:cNvSpPr/>
          <p:nvPr/>
        </p:nvSpPr>
        <p:spPr>
          <a:xfrm>
            <a:off x="7141512" y="158031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Technical Ceramics</a:t>
            </a:r>
          </a:p>
        </p:txBody>
      </p:sp>
      <p:sp>
        <p:nvSpPr>
          <p:cNvPr id="29" name="Rectangle: Rounded Corners 28">
            <a:extLst>
              <a:ext uri="{FF2B5EF4-FFF2-40B4-BE49-F238E27FC236}">
                <a16:creationId xmlns:a16="http://schemas.microsoft.com/office/drawing/2014/main" id="{B39045B6-B950-44C7-9350-F56F9312B129}"/>
              </a:ext>
            </a:extLst>
          </p:cNvPr>
          <p:cNvSpPr/>
          <p:nvPr/>
        </p:nvSpPr>
        <p:spPr>
          <a:xfrm>
            <a:off x="7141514" y="3829575"/>
            <a:ext cx="2202873" cy="550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Metals</a:t>
            </a:r>
          </a:p>
        </p:txBody>
      </p:sp>
      <p:sp>
        <p:nvSpPr>
          <p:cNvPr id="30" name="Rectangle: Rounded Corners 29">
            <a:extLst>
              <a:ext uri="{FF2B5EF4-FFF2-40B4-BE49-F238E27FC236}">
                <a16:creationId xmlns:a16="http://schemas.microsoft.com/office/drawing/2014/main" id="{2F3D248B-617E-411C-BC5E-60C57B834BA2}"/>
              </a:ext>
            </a:extLst>
          </p:cNvPr>
          <p:cNvSpPr/>
          <p:nvPr/>
        </p:nvSpPr>
        <p:spPr>
          <a:xfrm>
            <a:off x="10214602" y="2665559"/>
            <a:ext cx="1769918" cy="5507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CFRP</a:t>
            </a:r>
          </a:p>
        </p:txBody>
      </p:sp>
      <p:sp>
        <p:nvSpPr>
          <p:cNvPr id="31" name="Rectangle: Rounded Corners 30">
            <a:extLst>
              <a:ext uri="{FF2B5EF4-FFF2-40B4-BE49-F238E27FC236}">
                <a16:creationId xmlns:a16="http://schemas.microsoft.com/office/drawing/2014/main" id="{35E31058-D786-4B24-9239-09B84FFA399C}"/>
              </a:ext>
            </a:extLst>
          </p:cNvPr>
          <p:cNvSpPr/>
          <p:nvPr/>
        </p:nvSpPr>
        <p:spPr>
          <a:xfrm>
            <a:off x="10244134" y="1543719"/>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SiC</a:t>
            </a:r>
            <a:endParaRPr lang="en-US" baseline="-25000" dirty="0"/>
          </a:p>
        </p:txBody>
      </p:sp>
      <p:sp>
        <p:nvSpPr>
          <p:cNvPr id="32" name="Rectangle: Rounded Corners 31">
            <a:extLst>
              <a:ext uri="{FF2B5EF4-FFF2-40B4-BE49-F238E27FC236}">
                <a16:creationId xmlns:a16="http://schemas.microsoft.com/office/drawing/2014/main" id="{9A150D84-400A-4898-88D3-92C9802D17E4}"/>
              </a:ext>
            </a:extLst>
          </p:cNvPr>
          <p:cNvSpPr/>
          <p:nvPr/>
        </p:nvSpPr>
        <p:spPr>
          <a:xfrm>
            <a:off x="10244134" y="1968866"/>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33" name="Rectangle: Rounded Corners 32">
            <a:extLst>
              <a:ext uri="{FF2B5EF4-FFF2-40B4-BE49-F238E27FC236}">
                <a16:creationId xmlns:a16="http://schemas.microsoft.com/office/drawing/2014/main" id="{B1533136-56C0-4F1E-B94A-9E91A4084B89}"/>
              </a:ext>
            </a:extLst>
          </p:cNvPr>
          <p:cNvSpPr/>
          <p:nvPr/>
        </p:nvSpPr>
        <p:spPr>
          <a:xfrm>
            <a:off x="10244134" y="3661126"/>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Titanium Alloys</a:t>
            </a:r>
          </a:p>
        </p:txBody>
      </p:sp>
      <p:sp>
        <p:nvSpPr>
          <p:cNvPr id="34" name="Rectangle: Rounded Corners 33">
            <a:extLst>
              <a:ext uri="{FF2B5EF4-FFF2-40B4-BE49-F238E27FC236}">
                <a16:creationId xmlns:a16="http://schemas.microsoft.com/office/drawing/2014/main" id="{3E99BB61-0163-479F-8263-67030BDE2BBB}"/>
              </a:ext>
            </a:extLst>
          </p:cNvPr>
          <p:cNvSpPr/>
          <p:nvPr/>
        </p:nvSpPr>
        <p:spPr>
          <a:xfrm>
            <a:off x="10252792" y="4074286"/>
            <a:ext cx="1752601" cy="209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Nickel Alloys</a:t>
            </a:r>
          </a:p>
        </p:txBody>
      </p:sp>
      <p:sp>
        <p:nvSpPr>
          <p:cNvPr id="35" name="Rectangle: Rounded Corners 34">
            <a:extLst>
              <a:ext uri="{FF2B5EF4-FFF2-40B4-BE49-F238E27FC236}">
                <a16:creationId xmlns:a16="http://schemas.microsoft.com/office/drawing/2014/main" id="{B3358EDE-39FA-40D5-B4DD-40CA3B010FD6}"/>
              </a:ext>
            </a:extLst>
          </p:cNvPr>
          <p:cNvSpPr/>
          <p:nvPr/>
        </p:nvSpPr>
        <p:spPr>
          <a:xfrm>
            <a:off x="10261451" y="4378221"/>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Tungsten Alloys</a:t>
            </a:r>
          </a:p>
        </p:txBody>
      </p:sp>
      <p:sp>
        <p:nvSpPr>
          <p:cNvPr id="36" name="Rectangle: Rounded Corners 35">
            <a:extLst>
              <a:ext uri="{FF2B5EF4-FFF2-40B4-BE49-F238E27FC236}">
                <a16:creationId xmlns:a16="http://schemas.microsoft.com/office/drawing/2014/main" id="{8483C7F0-ECCE-46F9-87DE-0FB49428A61C}"/>
              </a:ext>
            </a:extLst>
          </p:cNvPr>
          <p:cNvSpPr/>
          <p:nvPr/>
        </p:nvSpPr>
        <p:spPr>
          <a:xfrm>
            <a:off x="10261451" y="4753653"/>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37" name="Arrow: Right 36">
            <a:extLst>
              <a:ext uri="{FF2B5EF4-FFF2-40B4-BE49-F238E27FC236}">
                <a16:creationId xmlns:a16="http://schemas.microsoft.com/office/drawing/2014/main" id="{0E2B95A7-5F04-4F76-8B80-63584F696EB7}"/>
              </a:ext>
            </a:extLst>
          </p:cNvPr>
          <p:cNvSpPr/>
          <p:nvPr/>
        </p:nvSpPr>
        <p:spPr>
          <a:xfrm>
            <a:off x="9398742" y="2662399"/>
            <a:ext cx="723240" cy="76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F757263-7E9C-4073-81A4-5427D861D1A7}"/>
              </a:ext>
            </a:extLst>
          </p:cNvPr>
          <p:cNvSpPr/>
          <p:nvPr/>
        </p:nvSpPr>
        <p:spPr>
          <a:xfrm>
            <a:off x="7014326" y="957943"/>
            <a:ext cx="5238906" cy="4356338"/>
          </a:xfrm>
          <a:prstGeom prst="roundRect">
            <a:avLst>
              <a:gd name="adj" fmla="val 174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8A46594-A253-4AB0-AD08-31B0C48A554F}"/>
              </a:ext>
            </a:extLst>
          </p:cNvPr>
          <p:cNvSpPr/>
          <p:nvPr/>
        </p:nvSpPr>
        <p:spPr>
          <a:xfrm>
            <a:off x="696191" y="864938"/>
            <a:ext cx="5238906" cy="57332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06E59D8C-6779-4BAC-9B86-73FD5B5C56A9}"/>
              </a:ext>
            </a:extLst>
          </p:cNvPr>
          <p:cNvSpPr/>
          <p:nvPr/>
        </p:nvSpPr>
        <p:spPr>
          <a:xfrm>
            <a:off x="6090967" y="2710890"/>
            <a:ext cx="723240" cy="76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a:t>
            </a:r>
          </a:p>
        </p:txBody>
      </p:sp>
    </p:spTree>
    <p:extLst>
      <p:ext uri="{BB962C8B-B14F-4D97-AF65-F5344CB8AC3E}">
        <p14:creationId xmlns:p14="http://schemas.microsoft.com/office/powerpoint/2010/main" val="21003098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a:xfrm>
            <a:off x="1368927" y="5609964"/>
            <a:ext cx="3086115" cy="966114"/>
          </a:xfrm>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Material Selection Charts</a:t>
            </a:r>
          </a:p>
        </p:txBody>
      </p:sp>
      <p:sp>
        <p:nvSpPr>
          <p:cNvPr id="4" name="TextBox 3">
            <a:extLst>
              <a:ext uri="{FF2B5EF4-FFF2-40B4-BE49-F238E27FC236}">
                <a16:creationId xmlns:a16="http://schemas.microsoft.com/office/drawing/2014/main" id="{FAF237BB-7657-442D-A98F-89E53F757EDD}"/>
              </a:ext>
            </a:extLst>
          </p:cNvPr>
          <p:cNvSpPr txBox="1"/>
          <p:nvPr/>
        </p:nvSpPr>
        <p:spPr>
          <a:xfrm>
            <a:off x="3500938" y="875475"/>
            <a:ext cx="4738254" cy="830997"/>
          </a:xfrm>
          <a:prstGeom prst="rect">
            <a:avLst/>
          </a:prstGeom>
          <a:noFill/>
        </p:spPr>
        <p:txBody>
          <a:bodyPr wrap="square" rtlCol="0">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Case IV (B)</a:t>
            </a:r>
          </a:p>
          <a:p>
            <a:pPr algn="ctr"/>
            <a:endParaRPr lang="en-US" sz="2400" dirty="0"/>
          </a:p>
        </p:txBody>
      </p:sp>
      <p:pic>
        <p:nvPicPr>
          <p:cNvPr id="5" name="Picture 4" descr="Diagram&#10;&#10;Description automatically generated">
            <a:extLst>
              <a:ext uri="{FF2B5EF4-FFF2-40B4-BE49-F238E27FC236}">
                <a16:creationId xmlns:a16="http://schemas.microsoft.com/office/drawing/2014/main" id="{2874D123-97EF-4EBA-9351-75A8963530D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2825556" y="1351172"/>
            <a:ext cx="5831667" cy="4478128"/>
          </a:xfrm>
          <a:prstGeom prst="rect">
            <a:avLst/>
          </a:prstGeom>
        </p:spPr>
      </p:pic>
    </p:spTree>
    <p:extLst>
      <p:ext uri="{BB962C8B-B14F-4D97-AF65-F5344CB8AC3E}">
        <p14:creationId xmlns:p14="http://schemas.microsoft.com/office/powerpoint/2010/main" val="18164778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1240323" y="-79831"/>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Screening Process</a:t>
            </a:r>
          </a:p>
        </p:txBody>
      </p:sp>
      <p:sp>
        <p:nvSpPr>
          <p:cNvPr id="26" name="Rectangle: Rounded Corners 25">
            <a:extLst>
              <a:ext uri="{FF2B5EF4-FFF2-40B4-BE49-F238E27FC236}">
                <a16:creationId xmlns:a16="http://schemas.microsoft.com/office/drawing/2014/main" id="{AD314C02-3722-4C9D-AFFF-107FDD6162DD}"/>
              </a:ext>
            </a:extLst>
          </p:cNvPr>
          <p:cNvSpPr/>
          <p:nvPr/>
        </p:nvSpPr>
        <p:spPr>
          <a:xfrm>
            <a:off x="2642030" y="4149726"/>
            <a:ext cx="1769918" cy="31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Stainless Steel</a:t>
            </a:r>
          </a:p>
        </p:txBody>
      </p:sp>
      <p:sp>
        <p:nvSpPr>
          <p:cNvPr id="2" name="Rectangle: Rounded Corners 1">
            <a:extLst>
              <a:ext uri="{FF2B5EF4-FFF2-40B4-BE49-F238E27FC236}">
                <a16:creationId xmlns:a16="http://schemas.microsoft.com/office/drawing/2014/main" id="{6C4E91CB-F449-4D71-A922-756C616F174F}"/>
              </a:ext>
            </a:extLst>
          </p:cNvPr>
          <p:cNvSpPr/>
          <p:nvPr/>
        </p:nvSpPr>
        <p:spPr>
          <a:xfrm>
            <a:off x="2248909" y="820882"/>
            <a:ext cx="2369127" cy="46031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414A06F-2F72-417A-8615-D7D96F0FC3E9}"/>
              </a:ext>
            </a:extLst>
          </p:cNvPr>
          <p:cNvSpPr/>
          <p:nvPr/>
        </p:nvSpPr>
        <p:spPr>
          <a:xfrm>
            <a:off x="2577862" y="1671327"/>
            <a:ext cx="1769918" cy="31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24" name="Arrow: Right 23">
            <a:extLst>
              <a:ext uri="{FF2B5EF4-FFF2-40B4-BE49-F238E27FC236}">
                <a16:creationId xmlns:a16="http://schemas.microsoft.com/office/drawing/2014/main" id="{D3201950-6397-4994-B920-646E6B5740F0}"/>
              </a:ext>
            </a:extLst>
          </p:cNvPr>
          <p:cNvSpPr/>
          <p:nvPr/>
        </p:nvSpPr>
        <p:spPr>
          <a:xfrm>
            <a:off x="895022" y="2821884"/>
            <a:ext cx="829335" cy="630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4B</a:t>
            </a:r>
          </a:p>
        </p:txBody>
      </p:sp>
      <p:sp>
        <p:nvSpPr>
          <p:cNvPr id="28" name="Rectangle: Rounded Corners 27">
            <a:extLst>
              <a:ext uri="{FF2B5EF4-FFF2-40B4-BE49-F238E27FC236}">
                <a16:creationId xmlns:a16="http://schemas.microsoft.com/office/drawing/2014/main" id="{A39E8874-564E-4C2A-A7E1-B699F586434A}"/>
              </a:ext>
            </a:extLst>
          </p:cNvPr>
          <p:cNvSpPr/>
          <p:nvPr/>
        </p:nvSpPr>
        <p:spPr>
          <a:xfrm>
            <a:off x="7349746" y="3183360"/>
            <a:ext cx="1769918" cy="31195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a:t>
            </a:r>
            <a:r>
              <a:rPr lang="en-US" baseline="-25000" dirty="0"/>
              <a:t>2</a:t>
            </a:r>
            <a:r>
              <a:rPr lang="en-US" dirty="0"/>
              <a:t>O</a:t>
            </a:r>
            <a:r>
              <a:rPr lang="en-US" baseline="-25000" dirty="0"/>
              <a:t>3</a:t>
            </a:r>
          </a:p>
        </p:txBody>
      </p:sp>
      <p:sp>
        <p:nvSpPr>
          <p:cNvPr id="11" name="Oval 10">
            <a:extLst>
              <a:ext uri="{FF2B5EF4-FFF2-40B4-BE49-F238E27FC236}">
                <a16:creationId xmlns:a16="http://schemas.microsoft.com/office/drawing/2014/main" id="{7F1AF99A-B1F8-43A3-973F-EA87122B54E5}"/>
              </a:ext>
            </a:extLst>
          </p:cNvPr>
          <p:cNvSpPr/>
          <p:nvPr/>
        </p:nvSpPr>
        <p:spPr>
          <a:xfrm>
            <a:off x="7421911" y="1481191"/>
            <a:ext cx="1625588" cy="129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MATERIAL</a:t>
            </a:r>
          </a:p>
        </p:txBody>
      </p:sp>
      <p:sp>
        <p:nvSpPr>
          <p:cNvPr id="30" name="Arrow: Right 29">
            <a:extLst>
              <a:ext uri="{FF2B5EF4-FFF2-40B4-BE49-F238E27FC236}">
                <a16:creationId xmlns:a16="http://schemas.microsoft.com/office/drawing/2014/main" id="{127C01CB-82D6-44D8-8510-BEBAF6559A93}"/>
              </a:ext>
            </a:extLst>
          </p:cNvPr>
          <p:cNvSpPr/>
          <p:nvPr/>
        </p:nvSpPr>
        <p:spPr>
          <a:xfrm>
            <a:off x="5605306" y="2708593"/>
            <a:ext cx="829335" cy="630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42091836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Final Material Selection &amp; Conclusion</a:t>
            </a:r>
          </a:p>
        </p:txBody>
      </p:sp>
      <p:sp>
        <p:nvSpPr>
          <p:cNvPr id="2" name="TextBox 1">
            <a:extLst>
              <a:ext uri="{FF2B5EF4-FFF2-40B4-BE49-F238E27FC236}">
                <a16:creationId xmlns:a16="http://schemas.microsoft.com/office/drawing/2014/main" id="{18EF691E-80A4-45BD-BB9B-D9F210811CC6}"/>
              </a:ext>
            </a:extLst>
          </p:cNvPr>
          <p:cNvSpPr txBox="1"/>
          <p:nvPr/>
        </p:nvSpPr>
        <p:spPr>
          <a:xfrm>
            <a:off x="935182" y="1059873"/>
            <a:ext cx="10799620" cy="2215991"/>
          </a:xfrm>
          <a:prstGeom prst="rect">
            <a:avLst/>
          </a:prstGeom>
          <a:noFill/>
        </p:spPr>
        <p:txBody>
          <a:bodyPr wrap="square" rtlCol="0">
            <a:spAutoFit/>
          </a:bodyPr>
          <a:lstStyle/>
          <a:p>
            <a:r>
              <a:rPr lang="en-US" dirty="0"/>
              <a:t>Material Selected: Alumina (Al</a:t>
            </a:r>
            <a:r>
              <a:rPr lang="en-US" baseline="-25000" dirty="0"/>
              <a:t>2</a:t>
            </a:r>
            <a:r>
              <a:rPr lang="en-US" dirty="0"/>
              <a:t>O</a:t>
            </a:r>
            <a:r>
              <a:rPr lang="en-US" baseline="-25000" dirty="0"/>
              <a:t>3</a:t>
            </a:r>
            <a:r>
              <a:rPr lang="en-US" dirty="0"/>
              <a:t>)</a:t>
            </a:r>
          </a:p>
          <a:p>
            <a:endParaRPr lang="en-US" baseline="-25000" dirty="0"/>
          </a:p>
          <a:p>
            <a:r>
              <a:rPr lang="en-US" dirty="0"/>
              <a:t>Benefits of New Material: </a:t>
            </a:r>
          </a:p>
          <a:p>
            <a:pPr marL="285750" indent="-285750">
              <a:buFont typeface="Arial" panose="020B0604020202020204" pitchFamily="34" charset="0"/>
              <a:buChar char="•"/>
            </a:pPr>
            <a:r>
              <a:rPr lang="en-US" dirty="0"/>
              <a:t>High Mechanical Strength</a:t>
            </a:r>
          </a:p>
          <a:p>
            <a:pPr marL="285750" indent="-285750">
              <a:buFont typeface="Arial" panose="020B0604020202020204" pitchFamily="34" charset="0"/>
              <a:buChar char="•"/>
            </a:pPr>
            <a:r>
              <a:rPr lang="en-US" dirty="0"/>
              <a:t>High Compressive Strength</a:t>
            </a:r>
          </a:p>
          <a:p>
            <a:pPr marL="285750" indent="-285750">
              <a:buFont typeface="Arial" panose="020B0604020202020204" pitchFamily="34" charset="0"/>
              <a:buChar char="•"/>
            </a:pPr>
            <a:r>
              <a:rPr lang="en-US" dirty="0"/>
              <a:t>Optimal Bending Resistance</a:t>
            </a:r>
          </a:p>
          <a:p>
            <a:pPr marL="285750" indent="-285750">
              <a:buFont typeface="Arial" panose="020B0604020202020204" pitchFamily="34" charset="0"/>
              <a:buChar char="•"/>
            </a:pPr>
            <a:r>
              <a:rPr lang="en-US" dirty="0"/>
              <a:t>Good NVH behavior</a:t>
            </a:r>
          </a:p>
          <a:p>
            <a:pPr marL="285750" indent="-285750">
              <a:buFont typeface="Arial" panose="020B0604020202020204" pitchFamily="34" charset="0"/>
              <a:buChar char="•"/>
            </a:pPr>
            <a:r>
              <a:rPr lang="en-US" dirty="0"/>
              <a:t>Lightweight : ‘Easy to Operate’</a:t>
            </a:r>
          </a:p>
        </p:txBody>
      </p:sp>
    </p:spTree>
    <p:extLst>
      <p:ext uri="{BB962C8B-B14F-4D97-AF65-F5344CB8AC3E}">
        <p14:creationId xmlns:p14="http://schemas.microsoft.com/office/powerpoint/2010/main" val="30160105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pic>
        <p:nvPicPr>
          <p:cNvPr id="12" name="Picture 11">
            <a:extLst>
              <a:ext uri="{FF2B5EF4-FFF2-40B4-BE49-F238E27FC236}">
                <a16:creationId xmlns:a16="http://schemas.microsoft.com/office/drawing/2014/main" id="{3350B23F-013B-4AB8-ABFB-0445669D63D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51" r="3838"/>
          <a:stretch/>
        </p:blipFill>
        <p:spPr>
          <a:xfrm>
            <a:off x="6096000" y="1728211"/>
            <a:ext cx="6096000" cy="5129789"/>
          </a:xfrm>
          <a:prstGeom prst="rect">
            <a:avLst/>
          </a:prstGeom>
        </p:spPr>
      </p:pic>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Introduction &amp; Motivation</a:t>
            </a:r>
          </a:p>
        </p:txBody>
      </p:sp>
      <p:pic>
        <p:nvPicPr>
          <p:cNvPr id="14" name="Picture 13">
            <a:extLst>
              <a:ext uri="{FF2B5EF4-FFF2-40B4-BE49-F238E27FC236}">
                <a16:creationId xmlns:a16="http://schemas.microsoft.com/office/drawing/2014/main" id="{FB05B012-1FFE-4F5D-ADD9-0FE8D0BE3D9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r="879" b="15215"/>
          <a:stretch/>
        </p:blipFill>
        <p:spPr>
          <a:xfrm>
            <a:off x="6096000" y="5185065"/>
            <a:ext cx="6096000" cy="1672935"/>
          </a:xfrm>
          <a:prstGeom prst="rect">
            <a:avLst/>
          </a:prstGeom>
        </p:spPr>
      </p:pic>
      <p:pic>
        <p:nvPicPr>
          <p:cNvPr id="15" name="Picture 14">
            <a:extLst>
              <a:ext uri="{FF2B5EF4-FFF2-40B4-BE49-F238E27FC236}">
                <a16:creationId xmlns:a16="http://schemas.microsoft.com/office/drawing/2014/main" id="{210E0A1D-9C50-4F6A-B0CD-6F7660CCB6C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704980" y="1728211"/>
            <a:ext cx="5391020" cy="3456854"/>
          </a:xfrm>
          <a:prstGeom prst="rect">
            <a:avLst/>
          </a:prstGeom>
        </p:spPr>
      </p:pic>
      <p:sp>
        <p:nvSpPr>
          <p:cNvPr id="2" name="TextBox 1">
            <a:extLst>
              <a:ext uri="{FF2B5EF4-FFF2-40B4-BE49-F238E27FC236}">
                <a16:creationId xmlns:a16="http://schemas.microsoft.com/office/drawing/2014/main" id="{0DE5B753-CFB0-47D9-9C0A-6646B43435F3}"/>
              </a:ext>
            </a:extLst>
          </p:cNvPr>
          <p:cNvSpPr txBox="1"/>
          <p:nvPr/>
        </p:nvSpPr>
        <p:spPr>
          <a:xfrm>
            <a:off x="121202" y="6487483"/>
            <a:ext cx="810491" cy="369332"/>
          </a:xfrm>
          <a:prstGeom prst="rect">
            <a:avLst/>
          </a:prstGeom>
          <a:noFill/>
        </p:spPr>
        <p:txBody>
          <a:bodyPr wrap="square" rtlCol="0">
            <a:spAutoFit/>
          </a:bodyPr>
          <a:lstStyle/>
          <a:p>
            <a:r>
              <a:rPr lang="en-US" b="1" dirty="0">
                <a:solidFill>
                  <a:schemeClr val="bg1"/>
                </a:solidFill>
              </a:rPr>
              <a:t>2</a:t>
            </a:r>
          </a:p>
        </p:txBody>
      </p:sp>
    </p:spTree>
    <p:extLst>
      <p:ext uri="{BB962C8B-B14F-4D97-AF65-F5344CB8AC3E}">
        <p14:creationId xmlns:p14="http://schemas.microsoft.com/office/powerpoint/2010/main" val="41481335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65911" y="135082"/>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Design Baselines</a:t>
            </a:r>
          </a:p>
        </p:txBody>
      </p:sp>
      <p:sp>
        <p:nvSpPr>
          <p:cNvPr id="2" name="TextBox 1">
            <a:extLst>
              <a:ext uri="{FF2B5EF4-FFF2-40B4-BE49-F238E27FC236}">
                <a16:creationId xmlns:a16="http://schemas.microsoft.com/office/drawing/2014/main" id="{9EFC9418-1A02-499F-924A-1DD5B0EC78AA}"/>
              </a:ext>
            </a:extLst>
          </p:cNvPr>
          <p:cNvSpPr txBox="1"/>
          <p:nvPr/>
        </p:nvSpPr>
        <p:spPr>
          <a:xfrm>
            <a:off x="768926" y="1475509"/>
            <a:ext cx="6182591"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Base Material: Steel (AISI 4130)</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Product Application (in reference) : Commercial Passenger Aircraft towing operations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Product Design Baselines: Towbar for A321 (Narrow Body Aircraft)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Maximum Take-Off Weight: 103 Tons/93500 kg (Approximately)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pic>
        <p:nvPicPr>
          <p:cNvPr id="1026" name="Picture 2" descr="Airbus A321 Aircraft Seat Maps, Specs &amp; Amenities">
            <a:extLst>
              <a:ext uri="{FF2B5EF4-FFF2-40B4-BE49-F238E27FC236}">
                <a16:creationId xmlns:a16="http://schemas.microsoft.com/office/drawing/2014/main" id="{A7B2857F-9602-4B61-9068-5A8C28730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209" y="0"/>
            <a:ext cx="266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DB6124-B3CC-479E-BC40-AE67F87752D5}"/>
              </a:ext>
            </a:extLst>
          </p:cNvPr>
          <p:cNvSpPr txBox="1"/>
          <p:nvPr/>
        </p:nvSpPr>
        <p:spPr>
          <a:xfrm>
            <a:off x="103909" y="6504709"/>
            <a:ext cx="49179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42455067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Design Regulations &amp; Compliance</a:t>
            </a:r>
          </a:p>
        </p:txBody>
      </p:sp>
      <p:sp>
        <p:nvSpPr>
          <p:cNvPr id="2" name="TextBox 1">
            <a:extLst>
              <a:ext uri="{FF2B5EF4-FFF2-40B4-BE49-F238E27FC236}">
                <a16:creationId xmlns:a16="http://schemas.microsoft.com/office/drawing/2014/main" id="{DEA4E991-B688-4D9B-97C6-3FCA52D81CC1}"/>
              </a:ext>
            </a:extLst>
          </p:cNvPr>
          <p:cNvSpPr txBox="1"/>
          <p:nvPr/>
        </p:nvSpPr>
        <p:spPr>
          <a:xfrm>
            <a:off x="748145" y="1550854"/>
            <a:ext cx="5496791" cy="3416320"/>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Permissible Design limits of Towbar have been set by FAA under FAR.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Design of Towbar is constrained with </a:t>
            </a:r>
            <a:r>
              <a:rPr lang="en-US" b="1" dirty="0">
                <a:latin typeface="Times New Roman" panose="02020603050405020304" pitchFamily="18" charset="0"/>
                <a:cs typeface="Times New Roman" panose="02020603050405020304" pitchFamily="18" charset="0"/>
              </a:rPr>
              <a:t>minimum</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maximum</a:t>
            </a:r>
            <a:r>
              <a:rPr lang="en-US" dirty="0">
                <a:latin typeface="Times New Roman" panose="02020603050405020304" pitchFamily="18" charset="0"/>
                <a:cs typeface="Times New Roman" panose="02020603050405020304" pitchFamily="18" charset="0"/>
              </a:rPr>
              <a:t> lengths for safe-limits for pushback and pull-across operations and compliance with the same is mandatory.</a:t>
            </a:r>
          </a:p>
          <a:p>
            <a:r>
              <a:rPr lang="en-US" dirty="0">
                <a:latin typeface="Times New Roman" panose="02020603050405020304" pitchFamily="18" charset="0"/>
                <a:cs typeface="Times New Roman" panose="02020603050405020304" pitchFamily="18" charset="0"/>
              </a:rPr>
              <a:t>(Advisory – AC 00-65 &amp; Title 14)</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FOS (Factor of Safety) (Towbar Operations): 1.5 – 1.95</a:t>
            </a:r>
          </a:p>
          <a:p>
            <a:endParaRPr lang="en-US" dirty="0"/>
          </a:p>
        </p:txBody>
      </p:sp>
      <p:pic>
        <p:nvPicPr>
          <p:cNvPr id="3" name="Picture 2">
            <a:extLst>
              <a:ext uri="{FF2B5EF4-FFF2-40B4-BE49-F238E27FC236}">
                <a16:creationId xmlns:a16="http://schemas.microsoft.com/office/drawing/2014/main" id="{0060F838-48D2-426E-ACCB-C177F8504D3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17867" r="42182" b="50492"/>
          <a:stretch/>
        </p:blipFill>
        <p:spPr>
          <a:xfrm>
            <a:off x="9064340" y="3808076"/>
            <a:ext cx="2202870" cy="828771"/>
          </a:xfrm>
          <a:prstGeom prst="rect">
            <a:avLst/>
          </a:prstGeom>
        </p:spPr>
      </p:pic>
      <p:pic>
        <p:nvPicPr>
          <p:cNvPr id="9" name="Picture 8">
            <a:extLst>
              <a:ext uri="{FF2B5EF4-FFF2-40B4-BE49-F238E27FC236}">
                <a16:creationId xmlns:a16="http://schemas.microsoft.com/office/drawing/2014/main" id="{EA072931-BAAD-4871-8497-35D9A042A4C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52754" r="273" b="34552"/>
          <a:stretch/>
        </p:blipFill>
        <p:spPr>
          <a:xfrm>
            <a:off x="8392391" y="4636847"/>
            <a:ext cx="3799609" cy="332509"/>
          </a:xfrm>
          <a:prstGeom prst="rect">
            <a:avLst/>
          </a:prstGeom>
        </p:spPr>
      </p:pic>
      <p:pic>
        <p:nvPicPr>
          <p:cNvPr id="4" name="Picture 3">
            <a:extLst>
              <a:ext uri="{FF2B5EF4-FFF2-40B4-BE49-F238E27FC236}">
                <a16:creationId xmlns:a16="http://schemas.microsoft.com/office/drawing/2014/main" id="{53D10437-E9AF-4D57-A405-2F0BF0F547F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3720" t="-395" b="1"/>
          <a:stretch/>
        </p:blipFill>
        <p:spPr>
          <a:xfrm>
            <a:off x="6096001" y="4916027"/>
            <a:ext cx="6095999" cy="1941973"/>
          </a:xfrm>
          <a:prstGeom prst="rect">
            <a:avLst/>
          </a:prstGeom>
        </p:spPr>
      </p:pic>
      <p:sp>
        <p:nvSpPr>
          <p:cNvPr id="5" name="TextBox 4">
            <a:extLst>
              <a:ext uri="{FF2B5EF4-FFF2-40B4-BE49-F238E27FC236}">
                <a16:creationId xmlns:a16="http://schemas.microsoft.com/office/drawing/2014/main" id="{132D824E-B9E0-4A4D-BD15-3303CE2E6954}"/>
              </a:ext>
            </a:extLst>
          </p:cNvPr>
          <p:cNvSpPr txBox="1"/>
          <p:nvPr/>
        </p:nvSpPr>
        <p:spPr>
          <a:xfrm>
            <a:off x="124690" y="6488668"/>
            <a:ext cx="332507"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1416526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Factors Involved: Load Profile</a:t>
            </a:r>
          </a:p>
        </p:txBody>
      </p:sp>
      <p:sp>
        <p:nvSpPr>
          <p:cNvPr id="2" name="TextBox 1">
            <a:extLst>
              <a:ext uri="{FF2B5EF4-FFF2-40B4-BE49-F238E27FC236}">
                <a16:creationId xmlns:a16="http://schemas.microsoft.com/office/drawing/2014/main" id="{402CEB9B-EBBA-46E9-93A1-1D682AD9174D}"/>
              </a:ext>
            </a:extLst>
          </p:cNvPr>
          <p:cNvSpPr txBox="1"/>
          <p:nvPr/>
        </p:nvSpPr>
        <p:spPr>
          <a:xfrm>
            <a:off x="1018309" y="1454727"/>
            <a:ext cx="5777346"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 A</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 US Army Material Technology Laboratory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Majority Forces Applied (Experimental Results of Physical Testing):</a:t>
            </a:r>
          </a:p>
          <a:p>
            <a:pPr marL="285750" indent="-285750">
              <a:buFontTx/>
              <a:buChar char="-"/>
            </a:pPr>
            <a:r>
              <a:rPr lang="en-US" b="1" dirty="0">
                <a:latin typeface="Times New Roman" panose="02020603050405020304" pitchFamily="18" charset="0"/>
                <a:cs typeface="Times New Roman" panose="02020603050405020304" pitchFamily="18" charset="0"/>
              </a:rPr>
              <a:t>Axial Loads </a:t>
            </a:r>
            <a:r>
              <a:rPr lang="en-US" dirty="0">
                <a:latin typeface="Times New Roman" panose="02020603050405020304" pitchFamily="18" charset="0"/>
                <a:cs typeface="Times New Roman" panose="02020603050405020304" pitchFamily="18" charset="0"/>
              </a:rPr>
              <a:t>(Majorly)</a:t>
            </a: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b="1" dirty="0">
                <a:latin typeface="Times New Roman" panose="02020603050405020304" pitchFamily="18" charset="0"/>
                <a:cs typeface="Times New Roman" panose="02020603050405020304" pitchFamily="18" charset="0"/>
              </a:rPr>
              <a:t>Bending Load </a:t>
            </a:r>
            <a:r>
              <a:rPr lang="en-US" dirty="0">
                <a:latin typeface="Times New Roman" panose="02020603050405020304" pitchFamily="18" charset="0"/>
                <a:cs typeface="Times New Roman" panose="02020603050405020304" pitchFamily="18" charset="0"/>
              </a:rPr>
              <a:t>(Friction between Lunette and pintle)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Torsional Load </a:t>
            </a:r>
            <a:r>
              <a:rPr lang="en-US" dirty="0">
                <a:latin typeface="Times New Roman" panose="02020603050405020304" pitchFamily="18" charset="0"/>
                <a:cs typeface="Times New Roman" panose="02020603050405020304" pitchFamily="18" charset="0"/>
              </a:rPr>
              <a:t>(Zero to Minimalistic) </a:t>
            </a:r>
          </a:p>
          <a:p>
            <a:endParaRPr lang="en-US" dirty="0"/>
          </a:p>
        </p:txBody>
      </p:sp>
      <p:pic>
        <p:nvPicPr>
          <p:cNvPr id="4" name="Picture 3">
            <a:extLst>
              <a:ext uri="{FF2B5EF4-FFF2-40B4-BE49-F238E27FC236}">
                <a16:creationId xmlns:a16="http://schemas.microsoft.com/office/drawing/2014/main" id="{692D42FC-F9CA-4C75-82DD-DBB4934FDD2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595699" y="4837641"/>
            <a:ext cx="5777346" cy="2020359"/>
          </a:xfrm>
          <a:prstGeom prst="rect">
            <a:avLst/>
          </a:prstGeom>
        </p:spPr>
      </p:pic>
      <p:pic>
        <p:nvPicPr>
          <p:cNvPr id="9" name="Picture 8">
            <a:extLst>
              <a:ext uri="{FF2B5EF4-FFF2-40B4-BE49-F238E27FC236}">
                <a16:creationId xmlns:a16="http://schemas.microsoft.com/office/drawing/2014/main" id="{268CCE16-2820-42C7-B623-6D97C05CE5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338454" y="4837641"/>
            <a:ext cx="5853546" cy="2020359"/>
          </a:xfrm>
          <a:prstGeom prst="rect">
            <a:avLst/>
          </a:prstGeom>
        </p:spPr>
      </p:pic>
      <p:pic>
        <p:nvPicPr>
          <p:cNvPr id="3074" name="Picture 2" descr="Bending - Wikipedia">
            <a:extLst>
              <a:ext uri="{FF2B5EF4-FFF2-40B4-BE49-F238E27FC236}">
                <a16:creationId xmlns:a16="http://schemas.microsoft.com/office/drawing/2014/main" id="{4770FE79-F95D-4E94-8755-065444638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528" y="655420"/>
            <a:ext cx="342900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67F1C27-9EBE-402B-8FDD-CFC09B070B3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9028452" y="2703295"/>
            <a:ext cx="2963523" cy="940190"/>
          </a:xfrm>
          <a:prstGeom prst="rect">
            <a:avLst/>
          </a:prstGeom>
        </p:spPr>
      </p:pic>
      <p:pic>
        <p:nvPicPr>
          <p:cNvPr id="10" name="Picture 9">
            <a:extLst>
              <a:ext uri="{FF2B5EF4-FFF2-40B4-BE49-F238E27FC236}">
                <a16:creationId xmlns:a16="http://schemas.microsoft.com/office/drawing/2014/main" id="{0181847D-66AE-4395-9FAE-F4ED941DE69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9265227" y="3593945"/>
            <a:ext cx="2028025" cy="1096230"/>
          </a:xfrm>
          <a:prstGeom prst="rect">
            <a:avLst/>
          </a:prstGeom>
        </p:spPr>
      </p:pic>
      <p:sp>
        <p:nvSpPr>
          <p:cNvPr id="3" name="TextBox 2">
            <a:extLst>
              <a:ext uri="{FF2B5EF4-FFF2-40B4-BE49-F238E27FC236}">
                <a16:creationId xmlns:a16="http://schemas.microsoft.com/office/drawing/2014/main" id="{EAEC65C6-CE96-44FB-8970-9E057DB33C5A}"/>
              </a:ext>
            </a:extLst>
          </p:cNvPr>
          <p:cNvSpPr txBox="1"/>
          <p:nvPr/>
        </p:nvSpPr>
        <p:spPr>
          <a:xfrm>
            <a:off x="145473" y="6368260"/>
            <a:ext cx="311725" cy="375440"/>
          </a:xfrm>
          <a:prstGeom prst="rect">
            <a:avLst/>
          </a:prstGeom>
          <a:noFill/>
        </p:spPr>
        <p:txBody>
          <a:bodyPr wrap="square" rtlCol="0">
            <a:spAutoFit/>
          </a:bodyPr>
          <a:lstStyle/>
          <a:p>
            <a:r>
              <a:rPr lang="en-US" dirty="0">
                <a:solidFill>
                  <a:schemeClr val="bg1"/>
                </a:solidFill>
              </a:rPr>
              <a:t>5</a:t>
            </a:r>
          </a:p>
        </p:txBody>
      </p:sp>
    </p:spTree>
    <p:extLst>
      <p:ext uri="{BB962C8B-B14F-4D97-AF65-F5344CB8AC3E}">
        <p14:creationId xmlns:p14="http://schemas.microsoft.com/office/powerpoint/2010/main" val="31927890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Problem Formulation</a:t>
            </a:r>
          </a:p>
        </p:txBody>
      </p:sp>
      <p:sp>
        <p:nvSpPr>
          <p:cNvPr id="2" name="TextBox 1">
            <a:extLst>
              <a:ext uri="{FF2B5EF4-FFF2-40B4-BE49-F238E27FC236}">
                <a16:creationId xmlns:a16="http://schemas.microsoft.com/office/drawing/2014/main" id="{CD66E59D-9E42-4724-AF23-E6C4DC82FE60}"/>
              </a:ext>
            </a:extLst>
          </p:cNvPr>
          <p:cNvSpPr txBox="1"/>
          <p:nvPr/>
        </p:nvSpPr>
        <p:spPr>
          <a:xfrm>
            <a:off x="904011" y="1160645"/>
            <a:ext cx="7751618" cy="4524315"/>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FUNCTION:</a:t>
            </a:r>
          </a:p>
          <a:p>
            <a:pPr algn="just">
              <a:lnSpc>
                <a:spcPct val="150000"/>
              </a:lnSpc>
            </a:pPr>
            <a:r>
              <a:rPr lang="en-US" dirty="0">
                <a:latin typeface="Times New Roman" panose="02020603050405020304" pitchFamily="18" charset="0"/>
                <a:cs typeface="Times New Roman" panose="02020603050405020304" pitchFamily="18" charset="0"/>
              </a:rPr>
              <a:t>Tow-Bar System (for Aviation Ground Operations)</a:t>
            </a:r>
          </a:p>
          <a:p>
            <a:pPr algn="just">
              <a:lnSpc>
                <a:spcPct val="150000"/>
              </a:lnSpc>
            </a:pPr>
            <a:endParaRPr lang="en-US" b="1"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 CONSTRAINTS:</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Geometric Criteria: </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Minimum Length and Maximum Length Specified as per FAR</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Lunette and Pintle Dimensions are fixed</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Strength Criterion:</a:t>
            </a:r>
            <a:r>
              <a:rPr lang="en-US" dirty="0">
                <a:latin typeface="Times New Roman" panose="02020603050405020304" pitchFamily="18" charset="0"/>
                <a:cs typeface="Times New Roman" panose="02020603050405020304" pitchFamily="18" charset="0"/>
              </a:rPr>
              <a:t> It must possess adequate strength to function under compressive load environment and withstand critical buckling load</a:t>
            </a:r>
          </a:p>
          <a:p>
            <a:pPr algn="just"/>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7ECA141-D1C4-4C93-A2A1-A64EABBFAA27}"/>
              </a:ext>
            </a:extLst>
          </p:cNvPr>
          <p:cNvPicPr>
            <a:picLocks noChangeAspect="1"/>
          </p:cNvPicPr>
          <p:nvPr/>
        </p:nvPicPr>
        <p:blipFill>
          <a:blip r:embed="rId4">
            <a:alphaModFix amt="50000"/>
          </a:blip>
          <a:stretch>
            <a:fillRect/>
          </a:stretch>
        </p:blipFill>
        <p:spPr>
          <a:xfrm>
            <a:off x="9580418" y="4631626"/>
            <a:ext cx="2611582" cy="2226374"/>
          </a:xfrm>
          <a:prstGeom prst="rect">
            <a:avLst/>
          </a:prstGeom>
        </p:spPr>
      </p:pic>
      <p:pic>
        <p:nvPicPr>
          <p:cNvPr id="4" name="Picture 3">
            <a:extLst>
              <a:ext uri="{FF2B5EF4-FFF2-40B4-BE49-F238E27FC236}">
                <a16:creationId xmlns:a16="http://schemas.microsoft.com/office/drawing/2014/main" id="{FBE7A289-B94E-447F-9606-EFE80C50094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9580418" y="2740801"/>
            <a:ext cx="2611582" cy="2221498"/>
          </a:xfrm>
          <a:prstGeom prst="rect">
            <a:avLst/>
          </a:prstGeom>
        </p:spPr>
      </p:pic>
      <p:pic>
        <p:nvPicPr>
          <p:cNvPr id="10" name="Graphic 9" descr="Abacus with solid fill">
            <a:extLst>
              <a:ext uri="{FF2B5EF4-FFF2-40B4-BE49-F238E27FC236}">
                <a16:creationId xmlns:a16="http://schemas.microsoft.com/office/drawing/2014/main" id="{8B8223D1-9A73-4339-BA42-779155B94B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0955" y="-101770"/>
            <a:ext cx="1406238" cy="1406238"/>
          </a:xfrm>
          <a:prstGeom prst="rect">
            <a:avLst/>
          </a:prstGeom>
        </p:spPr>
      </p:pic>
      <p:sp>
        <p:nvSpPr>
          <p:cNvPr id="5" name="TextBox 4">
            <a:extLst>
              <a:ext uri="{FF2B5EF4-FFF2-40B4-BE49-F238E27FC236}">
                <a16:creationId xmlns:a16="http://schemas.microsoft.com/office/drawing/2014/main" id="{BACFDF2B-500B-4C9A-A5C5-9D6538459911}"/>
              </a:ext>
            </a:extLst>
          </p:cNvPr>
          <p:cNvSpPr txBox="1"/>
          <p:nvPr/>
        </p:nvSpPr>
        <p:spPr>
          <a:xfrm>
            <a:off x="114300" y="6368260"/>
            <a:ext cx="342898" cy="369332"/>
          </a:xfrm>
          <a:prstGeom prst="rect">
            <a:avLst/>
          </a:prstGeom>
          <a:noFill/>
        </p:spPr>
        <p:txBody>
          <a:bodyPr wrap="square" rtlCol="0">
            <a:spAutoFit/>
          </a:bodyPr>
          <a:lstStyle/>
          <a:p>
            <a:r>
              <a:rPr lang="en-US" dirty="0">
                <a:solidFill>
                  <a:schemeClr val="bg1"/>
                </a:solidFill>
              </a:rPr>
              <a:t>6</a:t>
            </a:r>
          </a:p>
        </p:txBody>
      </p:sp>
    </p:spTree>
    <p:extLst>
      <p:ext uri="{BB962C8B-B14F-4D97-AF65-F5344CB8AC3E}">
        <p14:creationId xmlns:p14="http://schemas.microsoft.com/office/powerpoint/2010/main" val="462944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Problem Formulation</a:t>
            </a:r>
          </a:p>
        </p:txBody>
      </p:sp>
      <p:sp>
        <p:nvSpPr>
          <p:cNvPr id="2" name="TextBox 1">
            <a:extLst>
              <a:ext uri="{FF2B5EF4-FFF2-40B4-BE49-F238E27FC236}">
                <a16:creationId xmlns:a16="http://schemas.microsoft.com/office/drawing/2014/main" id="{ABCA6EDA-1739-47C1-AF19-C1460FD7F334}"/>
              </a:ext>
            </a:extLst>
          </p:cNvPr>
          <p:cNvSpPr txBox="1"/>
          <p:nvPr/>
        </p:nvSpPr>
        <p:spPr>
          <a:xfrm>
            <a:off x="820882" y="1246908"/>
            <a:ext cx="10785763" cy="4524315"/>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CONSTRAINTS</a:t>
            </a: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Stiffness Criterion: </a:t>
            </a:r>
            <a:r>
              <a:rPr lang="en-US" dirty="0">
                <a:latin typeface="Times New Roman" panose="02020603050405020304" pitchFamily="18" charset="0"/>
                <a:cs typeface="Times New Roman" panose="02020603050405020304" pitchFamily="18" charset="0"/>
              </a:rPr>
              <a:t>Must have adequate stiffness to withstand any deformation during the transportation</a:t>
            </a:r>
          </a:p>
          <a:p>
            <a:pPr algn="just">
              <a:lnSpc>
                <a:spcPct val="150000"/>
              </a:lnSpc>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NVH Criterion:</a:t>
            </a:r>
            <a:r>
              <a:rPr lang="en-US" dirty="0">
                <a:latin typeface="Times New Roman" panose="02020603050405020304" pitchFamily="18" charset="0"/>
                <a:cs typeface="Times New Roman" panose="02020603050405020304" pitchFamily="18" charset="0"/>
              </a:rPr>
              <a:t> Ability to Damp axis-symmetric excitations/longitudinal excitations in the line of pushback operations</a:t>
            </a:r>
          </a:p>
          <a:p>
            <a:pPr algn="just">
              <a:lnSpc>
                <a:spcPct val="150000"/>
              </a:lnSpc>
            </a:pPr>
            <a:endParaRPr lang="en-US"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Fracture Toughness Criterion: </a:t>
            </a:r>
            <a:r>
              <a:rPr lang="en-US" dirty="0">
                <a:latin typeface="Times New Roman" panose="02020603050405020304" pitchFamily="18" charset="0"/>
                <a:cs typeface="Times New Roman" panose="02020603050405020304" pitchFamily="18" charset="0"/>
              </a:rPr>
              <a:t>It must possess adequate Fracture Toughness to resist flaw-propagation in the operational environment</a:t>
            </a:r>
          </a:p>
          <a:p>
            <a:pPr algn="just">
              <a:lnSpc>
                <a:spcPct val="150000"/>
              </a:lnSpc>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Corrosion Resistance</a:t>
            </a:r>
          </a:p>
          <a:p>
            <a:endParaRPr lang="en-US" dirty="0"/>
          </a:p>
        </p:txBody>
      </p:sp>
      <p:pic>
        <p:nvPicPr>
          <p:cNvPr id="9" name="Graphic 8" descr="Abacus with solid fill">
            <a:extLst>
              <a:ext uri="{FF2B5EF4-FFF2-40B4-BE49-F238E27FC236}">
                <a16:creationId xmlns:a16="http://schemas.microsoft.com/office/drawing/2014/main" id="{6960D088-FAA1-4594-9EEA-99C6DFB30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1679" y="-85257"/>
            <a:ext cx="1406238" cy="1406238"/>
          </a:xfrm>
          <a:prstGeom prst="rect">
            <a:avLst/>
          </a:prstGeom>
        </p:spPr>
      </p:pic>
      <p:sp>
        <p:nvSpPr>
          <p:cNvPr id="3" name="TextBox 2">
            <a:extLst>
              <a:ext uri="{FF2B5EF4-FFF2-40B4-BE49-F238E27FC236}">
                <a16:creationId xmlns:a16="http://schemas.microsoft.com/office/drawing/2014/main" id="{F590AE2E-E9E6-4CD8-BAAF-52E14AF667F8}"/>
              </a:ext>
            </a:extLst>
          </p:cNvPr>
          <p:cNvSpPr txBox="1"/>
          <p:nvPr/>
        </p:nvSpPr>
        <p:spPr>
          <a:xfrm>
            <a:off x="135082" y="6368260"/>
            <a:ext cx="322116" cy="369332"/>
          </a:xfrm>
          <a:prstGeom prst="rect">
            <a:avLst/>
          </a:prstGeom>
          <a:noFill/>
        </p:spPr>
        <p:txBody>
          <a:bodyPr wrap="square" rtlCol="0">
            <a:spAutoFit/>
          </a:bodyPr>
          <a:lstStyle/>
          <a:p>
            <a:r>
              <a:rPr lang="en-US" dirty="0">
                <a:solidFill>
                  <a:schemeClr val="bg1"/>
                </a:solidFill>
              </a:rPr>
              <a:t>7</a:t>
            </a:r>
          </a:p>
        </p:txBody>
      </p:sp>
    </p:spTree>
    <p:extLst>
      <p:ext uri="{BB962C8B-B14F-4D97-AF65-F5344CB8AC3E}">
        <p14:creationId xmlns:p14="http://schemas.microsoft.com/office/powerpoint/2010/main" val="13527553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035145"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Problem Formulation</a:t>
            </a:r>
          </a:p>
        </p:txBody>
      </p:sp>
      <p:sp>
        <p:nvSpPr>
          <p:cNvPr id="2" name="TextBox 1">
            <a:extLst>
              <a:ext uri="{FF2B5EF4-FFF2-40B4-BE49-F238E27FC236}">
                <a16:creationId xmlns:a16="http://schemas.microsoft.com/office/drawing/2014/main" id="{ABCA6EDA-1739-47C1-AF19-C1460FD7F334}"/>
              </a:ext>
            </a:extLst>
          </p:cNvPr>
          <p:cNvSpPr txBox="1"/>
          <p:nvPr/>
        </p:nvSpPr>
        <p:spPr>
          <a:xfrm>
            <a:off x="820882" y="1246908"/>
            <a:ext cx="10785763" cy="4524315"/>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CONSTRAINTS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should have an ability to withstand Buckling</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OBJECTIVE: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Minimize Mass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Minimize Cost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FREE VARIABLES: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Section Area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Choice of Material</a:t>
            </a:r>
          </a:p>
          <a:p>
            <a:endParaRPr lang="en-US" dirty="0"/>
          </a:p>
        </p:txBody>
      </p:sp>
      <p:pic>
        <p:nvPicPr>
          <p:cNvPr id="9" name="Graphic 8" descr="Abacus with solid fill">
            <a:extLst>
              <a:ext uri="{FF2B5EF4-FFF2-40B4-BE49-F238E27FC236}">
                <a16:creationId xmlns:a16="http://schemas.microsoft.com/office/drawing/2014/main" id="{C3BE107A-1374-408F-BF1E-F31741849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4025" y="-101770"/>
            <a:ext cx="1406238" cy="1406238"/>
          </a:xfrm>
          <a:prstGeom prst="rect">
            <a:avLst/>
          </a:prstGeom>
        </p:spPr>
      </p:pic>
      <p:sp>
        <p:nvSpPr>
          <p:cNvPr id="3" name="TextBox 2">
            <a:extLst>
              <a:ext uri="{FF2B5EF4-FFF2-40B4-BE49-F238E27FC236}">
                <a16:creationId xmlns:a16="http://schemas.microsoft.com/office/drawing/2014/main" id="{40593E0B-AB46-436C-920C-4AF0EDC310EC}"/>
              </a:ext>
            </a:extLst>
          </p:cNvPr>
          <p:cNvSpPr txBox="1"/>
          <p:nvPr/>
        </p:nvSpPr>
        <p:spPr>
          <a:xfrm>
            <a:off x="114300" y="6525491"/>
            <a:ext cx="342898"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285969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19CAD3-D062-B749-B1C1-721C921318E6}"/>
              </a:ext>
            </a:extLst>
          </p:cNvPr>
          <p:cNvPicPr>
            <a:picLocks noGrp="1" noChangeAspect="1"/>
          </p:cNvPicPr>
          <p:nvPr>
            <p:ph type="pic" sz="quarter" idx="13"/>
          </p:nvPr>
        </p:nvPicPr>
        <p:blipFill rotWithShape="1">
          <a:blip r:embed="rId3"/>
          <a:srcRect t="-32967" b="-32967"/>
          <a:stretch/>
        </p:blipFill>
        <p:spPr/>
      </p:pic>
      <p:sp>
        <p:nvSpPr>
          <p:cNvPr id="6" name="Text Placeholder 5">
            <a:extLst>
              <a:ext uri="{FF2B5EF4-FFF2-40B4-BE49-F238E27FC236}">
                <a16:creationId xmlns:a16="http://schemas.microsoft.com/office/drawing/2014/main" id="{B217A939-FE42-B748-A271-D03A2A8488B1}"/>
              </a:ext>
            </a:extLst>
          </p:cNvPr>
          <p:cNvSpPr>
            <a:spLocks noGrp="1"/>
          </p:cNvSpPr>
          <p:nvPr>
            <p:ph type="body" sz="quarter" idx="11"/>
          </p:nvPr>
        </p:nvSpPr>
        <p:spPr/>
        <p:txBody>
          <a:bodyPr/>
          <a:lstStyle/>
          <a:p>
            <a:r>
              <a:rPr lang="en-US" dirty="0"/>
              <a:t>SEMESTER PROJECT PRESENTATION</a:t>
            </a:r>
          </a:p>
        </p:txBody>
      </p:sp>
      <p:sp>
        <p:nvSpPr>
          <p:cNvPr id="13" name="TextBox 12">
            <a:extLst>
              <a:ext uri="{FF2B5EF4-FFF2-40B4-BE49-F238E27FC236}">
                <a16:creationId xmlns:a16="http://schemas.microsoft.com/office/drawing/2014/main" id="{613B4DB5-9F75-4794-8CCE-1B0698586998}"/>
              </a:ext>
            </a:extLst>
          </p:cNvPr>
          <p:cNvSpPr txBox="1"/>
          <p:nvPr/>
        </p:nvSpPr>
        <p:spPr>
          <a:xfrm>
            <a:off x="820882" y="93518"/>
            <a:ext cx="11371118" cy="800219"/>
          </a:xfrm>
          <a:prstGeom prst="rect">
            <a:avLst/>
          </a:prstGeom>
          <a:noFill/>
        </p:spPr>
        <p:txBody>
          <a:bodyPr wrap="square" rtlCol="0">
            <a:spAutoFit/>
          </a:bodyPr>
          <a:lstStyle/>
          <a:p>
            <a:r>
              <a:rPr lang="en-US" sz="4600" dirty="0">
                <a:latin typeface="Times New Roman" panose="02020603050405020304" pitchFamily="18" charset="0"/>
                <a:cs typeface="Times New Roman" panose="02020603050405020304" pitchFamily="18" charset="0"/>
              </a:rPr>
              <a:t>Selection Process – Bounding Box Calculations</a:t>
            </a:r>
          </a:p>
        </p:txBody>
      </p:sp>
      <p:graphicFrame>
        <p:nvGraphicFramePr>
          <p:cNvPr id="2" name="Table 2">
            <a:extLst>
              <a:ext uri="{FF2B5EF4-FFF2-40B4-BE49-F238E27FC236}">
                <a16:creationId xmlns:a16="http://schemas.microsoft.com/office/drawing/2014/main" id="{1784178A-ADA4-41F0-8D8C-D94AB4F27BAD}"/>
              </a:ext>
            </a:extLst>
          </p:cNvPr>
          <p:cNvGraphicFramePr>
            <a:graphicFrameLocks noGrp="1"/>
          </p:cNvGraphicFramePr>
          <p:nvPr>
            <p:extLst>
              <p:ext uri="{D42A27DB-BD31-4B8C-83A1-F6EECF244321}">
                <p14:modId xmlns:p14="http://schemas.microsoft.com/office/powerpoint/2010/main" val="1937369086"/>
              </p:ext>
            </p:extLst>
          </p:nvPr>
        </p:nvGraphicFramePr>
        <p:xfrm>
          <a:off x="2104737" y="1758756"/>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72142640"/>
                    </a:ext>
                  </a:extLst>
                </a:gridCol>
                <a:gridCol w="2709333">
                  <a:extLst>
                    <a:ext uri="{9D8B030D-6E8A-4147-A177-3AD203B41FA5}">
                      <a16:colId xmlns:a16="http://schemas.microsoft.com/office/drawing/2014/main" val="1629988887"/>
                    </a:ext>
                  </a:extLst>
                </a:gridCol>
                <a:gridCol w="2709333">
                  <a:extLst>
                    <a:ext uri="{9D8B030D-6E8A-4147-A177-3AD203B41FA5}">
                      <a16:colId xmlns:a16="http://schemas.microsoft.com/office/drawing/2014/main" val="3657187779"/>
                    </a:ext>
                  </a:extLst>
                </a:gridCol>
              </a:tblGrid>
              <a:tr h="370840">
                <a:tc gridSpan="3">
                  <a:txBody>
                    <a:bodyPr/>
                    <a:lstStyle/>
                    <a:p>
                      <a:pPr algn="ctr"/>
                      <a:r>
                        <a:rPr lang="en-US" dirty="0"/>
                        <a:t>Design Load Profile : 200 Tons (FOS: 1.95)</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20879939"/>
                  </a:ext>
                </a:extLst>
              </a:tr>
              <a:tr h="370840">
                <a:tc>
                  <a:txBody>
                    <a:bodyPr/>
                    <a:lstStyle/>
                    <a:p>
                      <a:pPr algn="ctr"/>
                      <a:r>
                        <a:rPr lang="en-US" b="1" dirty="0"/>
                        <a:t>Tube Specimen</a:t>
                      </a:r>
                    </a:p>
                  </a:txBody>
                  <a:tcPr/>
                </a:tc>
                <a:tc>
                  <a:txBody>
                    <a:bodyPr/>
                    <a:lstStyle/>
                    <a:p>
                      <a:r>
                        <a:rPr lang="en-US" b="1" dirty="0"/>
                        <a:t>Area of Cross-Section (m</a:t>
                      </a:r>
                      <a:r>
                        <a:rPr lang="en-US" b="1" baseline="30000" dirty="0"/>
                        <a:t>2</a:t>
                      </a:r>
                      <a:r>
                        <a:rPr lang="en-US" b="1" dirty="0"/>
                        <a:t>)</a:t>
                      </a:r>
                    </a:p>
                  </a:txBody>
                  <a:tcPr/>
                </a:tc>
                <a:tc>
                  <a:txBody>
                    <a:bodyPr/>
                    <a:lstStyle/>
                    <a:p>
                      <a:r>
                        <a:rPr lang="en-US" b="1" dirty="0"/>
                        <a:t>Yield Strength (MPa)</a:t>
                      </a:r>
                    </a:p>
                  </a:txBody>
                  <a:tcPr/>
                </a:tc>
                <a:extLst>
                  <a:ext uri="{0D108BD9-81ED-4DB2-BD59-A6C34878D82A}">
                    <a16:rowId xmlns:a16="http://schemas.microsoft.com/office/drawing/2014/main" val="364686995"/>
                  </a:ext>
                </a:extLst>
              </a:tr>
              <a:tr h="370840">
                <a:tc>
                  <a:txBody>
                    <a:bodyPr/>
                    <a:lstStyle/>
                    <a:p>
                      <a:pPr algn="ctr"/>
                      <a:r>
                        <a:rPr lang="en-US" dirty="0"/>
                        <a:t>T1</a:t>
                      </a:r>
                    </a:p>
                  </a:txBody>
                  <a:tcPr/>
                </a:tc>
                <a:tc>
                  <a:txBody>
                    <a:bodyPr/>
                    <a:lstStyle/>
                    <a:p>
                      <a:pPr algn="ctr"/>
                      <a:r>
                        <a:rPr lang="en-US" dirty="0"/>
                        <a:t>0.00190 </a:t>
                      </a:r>
                      <a:r>
                        <a:rPr lang="en-US" b="1" dirty="0"/>
                        <a:t>m</a:t>
                      </a:r>
                      <a:r>
                        <a:rPr lang="en-US" b="1" baseline="30000" dirty="0"/>
                        <a:t>2</a:t>
                      </a:r>
                      <a:endParaRPr lang="en-US" dirty="0"/>
                    </a:p>
                  </a:txBody>
                  <a:tcPr/>
                </a:tc>
                <a:tc>
                  <a:txBody>
                    <a:bodyPr/>
                    <a:lstStyle/>
                    <a:p>
                      <a:pPr algn="ctr"/>
                      <a:r>
                        <a:rPr lang="en-US" dirty="0"/>
                        <a:t>940 MPa</a:t>
                      </a:r>
                    </a:p>
                  </a:txBody>
                  <a:tcPr/>
                </a:tc>
                <a:extLst>
                  <a:ext uri="{0D108BD9-81ED-4DB2-BD59-A6C34878D82A}">
                    <a16:rowId xmlns:a16="http://schemas.microsoft.com/office/drawing/2014/main" val="353300615"/>
                  </a:ext>
                </a:extLst>
              </a:tr>
              <a:tr h="370840">
                <a:tc>
                  <a:txBody>
                    <a:bodyPr/>
                    <a:lstStyle/>
                    <a:p>
                      <a:pPr algn="ctr"/>
                      <a:r>
                        <a:rPr lang="en-US" dirty="0"/>
                        <a:t>T2</a:t>
                      </a:r>
                    </a:p>
                  </a:txBody>
                  <a:tcPr/>
                </a:tc>
                <a:tc>
                  <a:txBody>
                    <a:bodyPr/>
                    <a:lstStyle/>
                    <a:p>
                      <a:pPr algn="ctr"/>
                      <a:r>
                        <a:rPr lang="en-US" dirty="0"/>
                        <a:t>0.00280 </a:t>
                      </a:r>
                      <a:r>
                        <a:rPr lang="en-US" b="1" dirty="0"/>
                        <a:t>m</a:t>
                      </a:r>
                      <a:r>
                        <a:rPr lang="en-US" b="1" baseline="30000" dirty="0"/>
                        <a:t>2</a:t>
                      </a:r>
                      <a:endParaRPr lang="en-US" dirty="0"/>
                    </a:p>
                  </a:txBody>
                  <a:tcPr/>
                </a:tc>
                <a:tc>
                  <a:txBody>
                    <a:bodyPr/>
                    <a:lstStyle/>
                    <a:p>
                      <a:pPr algn="ctr"/>
                      <a:r>
                        <a:rPr lang="en-US" dirty="0"/>
                        <a:t>636 MPa</a:t>
                      </a:r>
                    </a:p>
                  </a:txBody>
                  <a:tcPr/>
                </a:tc>
                <a:extLst>
                  <a:ext uri="{0D108BD9-81ED-4DB2-BD59-A6C34878D82A}">
                    <a16:rowId xmlns:a16="http://schemas.microsoft.com/office/drawing/2014/main" val="1920572327"/>
                  </a:ext>
                </a:extLst>
              </a:tr>
              <a:tr h="370840">
                <a:tc>
                  <a:txBody>
                    <a:bodyPr/>
                    <a:lstStyle/>
                    <a:p>
                      <a:pPr algn="ctr"/>
                      <a:r>
                        <a:rPr lang="en-US" dirty="0"/>
                        <a:t>T3</a:t>
                      </a:r>
                    </a:p>
                  </a:txBody>
                  <a:tcPr/>
                </a:tc>
                <a:tc>
                  <a:txBody>
                    <a:bodyPr/>
                    <a:lstStyle/>
                    <a:p>
                      <a:pPr algn="ctr"/>
                      <a:r>
                        <a:rPr lang="en-US" dirty="0"/>
                        <a:t>0.00320 </a:t>
                      </a:r>
                      <a:r>
                        <a:rPr lang="en-US" b="1" dirty="0"/>
                        <a:t>m</a:t>
                      </a:r>
                      <a:r>
                        <a:rPr lang="en-US" b="1" baseline="30000" dirty="0"/>
                        <a:t>2</a:t>
                      </a:r>
                      <a:endParaRPr lang="en-US" dirty="0"/>
                    </a:p>
                  </a:txBody>
                  <a:tcPr/>
                </a:tc>
                <a:tc>
                  <a:txBody>
                    <a:bodyPr/>
                    <a:lstStyle/>
                    <a:p>
                      <a:pPr algn="ctr"/>
                      <a:r>
                        <a:rPr lang="en-US" dirty="0"/>
                        <a:t>556 MPa</a:t>
                      </a:r>
                    </a:p>
                  </a:txBody>
                  <a:tcPr/>
                </a:tc>
                <a:extLst>
                  <a:ext uri="{0D108BD9-81ED-4DB2-BD59-A6C34878D82A}">
                    <a16:rowId xmlns:a16="http://schemas.microsoft.com/office/drawing/2014/main" val="1004527466"/>
                  </a:ext>
                </a:extLst>
              </a:tr>
              <a:tr h="370840">
                <a:tc>
                  <a:txBody>
                    <a:bodyPr/>
                    <a:lstStyle/>
                    <a:p>
                      <a:pPr algn="ctr"/>
                      <a:r>
                        <a:rPr lang="en-US" dirty="0"/>
                        <a:t>T4</a:t>
                      </a:r>
                    </a:p>
                  </a:txBody>
                  <a:tcPr/>
                </a:tc>
                <a:tc>
                  <a:txBody>
                    <a:bodyPr/>
                    <a:lstStyle/>
                    <a:p>
                      <a:pPr algn="ctr"/>
                      <a:r>
                        <a:rPr lang="en-US" dirty="0"/>
                        <a:t>0.00429 </a:t>
                      </a:r>
                      <a:r>
                        <a:rPr lang="en-US" b="1" dirty="0"/>
                        <a:t>m</a:t>
                      </a:r>
                      <a:r>
                        <a:rPr lang="en-US" b="1" baseline="30000" dirty="0"/>
                        <a:t>2</a:t>
                      </a:r>
                      <a:endParaRPr lang="en-US" dirty="0"/>
                    </a:p>
                  </a:txBody>
                  <a:tcPr/>
                </a:tc>
                <a:tc>
                  <a:txBody>
                    <a:bodyPr/>
                    <a:lstStyle/>
                    <a:p>
                      <a:pPr algn="ctr"/>
                      <a:r>
                        <a:rPr lang="en-US" dirty="0"/>
                        <a:t>414 MPa</a:t>
                      </a:r>
                    </a:p>
                  </a:txBody>
                  <a:tcPr/>
                </a:tc>
                <a:extLst>
                  <a:ext uri="{0D108BD9-81ED-4DB2-BD59-A6C34878D82A}">
                    <a16:rowId xmlns:a16="http://schemas.microsoft.com/office/drawing/2014/main" val="2006205629"/>
                  </a:ext>
                </a:extLst>
              </a:tr>
            </a:tbl>
          </a:graphicData>
        </a:graphic>
      </p:graphicFrame>
      <p:sp>
        <p:nvSpPr>
          <p:cNvPr id="5" name="Rectangle 4">
            <a:extLst>
              <a:ext uri="{FF2B5EF4-FFF2-40B4-BE49-F238E27FC236}">
                <a16:creationId xmlns:a16="http://schemas.microsoft.com/office/drawing/2014/main" id="{891AFC22-A915-4662-886F-4B7A76AE2E45}"/>
              </a:ext>
            </a:extLst>
          </p:cNvPr>
          <p:cNvSpPr/>
          <p:nvPr/>
        </p:nvSpPr>
        <p:spPr>
          <a:xfrm>
            <a:off x="3688773" y="4218709"/>
            <a:ext cx="4686300" cy="966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Yield Strength Range: </a:t>
            </a:r>
          </a:p>
          <a:p>
            <a:pPr algn="ctr"/>
            <a:r>
              <a:rPr lang="en-US" sz="2200" b="1" dirty="0"/>
              <a:t>410 MPa – 940MPa </a:t>
            </a:r>
          </a:p>
        </p:txBody>
      </p:sp>
      <p:sp>
        <p:nvSpPr>
          <p:cNvPr id="3" name="TextBox 2">
            <a:extLst>
              <a:ext uri="{FF2B5EF4-FFF2-40B4-BE49-F238E27FC236}">
                <a16:creationId xmlns:a16="http://schemas.microsoft.com/office/drawing/2014/main" id="{2EE4AF17-59B4-44C3-8ACF-7DF561CB649A}"/>
              </a:ext>
            </a:extLst>
          </p:cNvPr>
          <p:cNvSpPr txBox="1"/>
          <p:nvPr/>
        </p:nvSpPr>
        <p:spPr>
          <a:xfrm>
            <a:off x="124691" y="6483927"/>
            <a:ext cx="471008" cy="374073"/>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116631137"/>
      </p:ext>
    </p:extLst>
  </p:cSld>
  <p:clrMapOvr>
    <a:masterClrMapping/>
  </p:clrMapOvr>
  <p:transition>
    <p:fade/>
  </p:transition>
</p:sld>
</file>

<file path=ppt/theme/theme1.xml><?xml version="1.0" encoding="utf-8"?>
<a:theme xmlns:a="http://schemas.openxmlformats.org/drawingml/2006/main" name="2_Office Theme">
  <a:themeElements>
    <a:clrScheme name="Custom 7">
      <a:dk1>
        <a:srgbClr val="000000"/>
      </a:dk1>
      <a:lt1>
        <a:srgbClr val="FFFFFF"/>
      </a:lt1>
      <a:dk2>
        <a:srgbClr val="2E1A47"/>
      </a:dk2>
      <a:lt2>
        <a:srgbClr val="E7E6E6"/>
      </a:lt2>
      <a:accent1>
        <a:srgbClr val="512C80"/>
      </a:accent1>
      <a:accent2>
        <a:srgbClr val="F56600"/>
      </a:accent2>
      <a:accent3>
        <a:srgbClr val="C8C9C7"/>
      </a:accent3>
      <a:accent4>
        <a:srgbClr val="EFDBB2"/>
      </a:accent4>
      <a:accent5>
        <a:srgbClr val="005EB8"/>
      </a:accent5>
      <a:accent6>
        <a:srgbClr val="00205B"/>
      </a:accent6>
      <a:hlink>
        <a:srgbClr val="546123"/>
      </a:hlink>
      <a:folHlink>
        <a:srgbClr val="B947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 8610_The Explorers_Semester Project Presentation_Version_3" id="{A00986CA-14A2-493B-9CD7-04569152F639}" vid="{D41E21F3-F7AE-4B7D-90FF-DD2989E6A3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1A29B113D1C4428B8AA8C854D17346" ma:contentTypeVersion="2" ma:contentTypeDescription="Create a new document." ma:contentTypeScope="" ma:versionID="461460953aeced9885e4d0887e168b6d">
  <xsd:schema xmlns:xsd="http://www.w3.org/2001/XMLSchema" xmlns:xs="http://www.w3.org/2001/XMLSchema" xmlns:p="http://schemas.microsoft.com/office/2006/metadata/properties" xmlns:ns2="3bf7a95d-810f-4cea-b999-fb28336d977e" targetNamespace="http://schemas.microsoft.com/office/2006/metadata/properties" ma:root="true" ma:fieldsID="58113523481898976c0fcb4de03f8275" ns2:_="">
    <xsd:import namespace="3bf7a95d-810f-4cea-b999-fb28336d977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7a95d-810f-4cea-b999-fb28336d97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DF18DC-19D2-4B61-9808-9EAE5A92072B}">
  <ds:schemaRefs>
    <ds:schemaRef ds:uri="http://purl.org/dc/dcmitype/"/>
    <ds:schemaRef ds:uri="http://www.w3.org/XML/1998/namespace"/>
    <ds:schemaRef ds:uri="http://schemas.microsoft.com/office/2006/metadata/properties"/>
    <ds:schemaRef ds:uri="http://purl.org/dc/terms/"/>
    <ds:schemaRef ds:uri="http://purl.org/dc/elements/1.1/"/>
    <ds:schemaRef ds:uri="http://schemas.microsoft.com/office/2006/documentManagement/types"/>
    <ds:schemaRef ds:uri="3bf7a95d-810f-4cea-b999-fb28336d977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6AD31D9-84FD-44E0-B0A9-07C522911076}">
  <ds:schemaRefs>
    <ds:schemaRef ds:uri="http://schemas.microsoft.com/sharepoint/v3/contenttype/forms"/>
  </ds:schemaRefs>
</ds:datastoreItem>
</file>

<file path=customXml/itemProps3.xml><?xml version="1.0" encoding="utf-8"?>
<ds:datastoreItem xmlns:ds="http://schemas.openxmlformats.org/officeDocument/2006/customXml" ds:itemID="{D3DC467E-E79C-4D04-A122-6882FA4939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f7a95d-810f-4cea-b999-fb28336d9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3165</TotalTime>
  <Words>2078</Words>
  <Application>Microsoft Office PowerPoint</Application>
  <PresentationFormat>Widescreen</PresentationFormat>
  <Paragraphs>301</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Cambria Math</vt:lpstr>
      <vt:lpstr>Franklin Gothic Book</vt:lpstr>
      <vt:lpstr>Franklin Gothic Medium</vt:lpstr>
      <vt:lpstr>Sabon Next LT</vt:lpstr>
      <vt:lpstr>System Font Regular</vt:lpstr>
      <vt:lpstr>Times New Roman</vt:lpstr>
      <vt:lpstr>Trade Gothic LT Std</vt:lpstr>
      <vt:lpstr>Wingdings</vt:lpstr>
      <vt:lpstr>2_Office Theme</vt:lpstr>
      <vt:lpstr>Material Selection Process for Tow-Bar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Ishan Sharma;Deepak Gidhwani</dc:creator>
  <cp:lastModifiedBy>Ishan Sharma</cp:lastModifiedBy>
  <cp:revision>68</cp:revision>
  <dcterms:created xsi:type="dcterms:W3CDTF">2020-09-16T17:56:34Z</dcterms:created>
  <dcterms:modified xsi:type="dcterms:W3CDTF">2020-12-03T13:57:20Z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0x0101006F1A29B113D1C4428B8AA8C854D17346</vt:lpwstr>
  </property>
</Properties>
</file>